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Code" charset="1" panose="020B0809050000020004"/>
      <p:regular r:id="rId10"/>
    </p:embeddedFont>
    <p:embeddedFont>
      <p:font typeface="Fira Code Bold" charset="1" panose="020B0809050000020004"/>
      <p:regular r:id="rId11"/>
    </p:embeddedFont>
    <p:embeddedFont>
      <p:font typeface="Roboto Mono Regular" charset="1" panose="00000000000000000000"/>
      <p:regular r:id="rId12"/>
    </p:embeddedFont>
    <p:embeddedFont>
      <p:font typeface="Roboto Mono Regular Bold" charset="1" panose="00000000000000000000"/>
      <p:regular r:id="rId13"/>
    </p:embeddedFont>
    <p:embeddedFont>
      <p:font typeface="Roboto Mono Regular Italics" charset="1" panose="00000000000000000000"/>
      <p:regular r:id="rId14"/>
    </p:embeddedFont>
    <p:embeddedFont>
      <p:font typeface="Roboto Mono Regular Bold Italics" charset="1" panose="00000000000000000000"/>
      <p:regular r:id="rId15"/>
    </p:embeddedFont>
    <p:embeddedFont>
      <p:font typeface="Barlow Medium" charset="1" panose="00000600000000000000"/>
      <p:regular r:id="rId16"/>
    </p:embeddedFont>
    <p:embeddedFont>
      <p:font typeface="Barlow Medium Bold" charset="1" panose="00000700000000000000"/>
      <p:regular r:id="rId17"/>
    </p:embeddedFont>
    <p:embeddedFont>
      <p:font typeface="Barlow Medium Italics" charset="1" panose="00000600000000000000"/>
      <p:regular r:id="rId18"/>
    </p:embeddedFont>
    <p:embeddedFont>
      <p:font typeface="Barlow Medium 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52" Target="slides/slide33.xml" Type="http://schemas.openxmlformats.org/officeDocument/2006/relationships/slide"/><Relationship Id="rId53" Target="slides/slide34.xml" Type="http://schemas.openxmlformats.org/officeDocument/2006/relationships/slide"/><Relationship Id="rId54" Target="slides/slide35.xml" Type="http://schemas.openxmlformats.org/officeDocument/2006/relationships/slide"/><Relationship Id="rId55" Target="slides/slide3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2957371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393298">
            <a:off x="13837454" y="6607898"/>
            <a:ext cx="7329643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1499274"/>
            <a:ext cx="8963472" cy="1028700"/>
            <a:chOff x="0" y="0"/>
            <a:chExt cx="55330074" cy="6350000"/>
          </a:xfrm>
        </p:grpSpPr>
        <p:sp>
          <p:nvSpPr>
            <p:cNvPr name="Freeform 6" id="6"/>
            <p:cNvSpPr/>
            <p:nvPr/>
          </p:nvSpPr>
          <p:spPr>
            <a:xfrm>
              <a:off x="72390" y="72390"/>
              <a:ext cx="55185291" cy="6205220"/>
            </a:xfrm>
            <a:custGeom>
              <a:avLst/>
              <a:gdLst/>
              <a:ahLst/>
              <a:cxnLst/>
              <a:rect r="r" b="b" t="t" l="l"/>
              <a:pathLst>
                <a:path h="6205220" w="55185291">
                  <a:moveTo>
                    <a:pt x="0" y="0"/>
                  </a:moveTo>
                  <a:lnTo>
                    <a:pt x="55185291" y="0"/>
                  </a:lnTo>
                  <a:lnTo>
                    <a:pt x="5518529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55330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330074">
                  <a:moveTo>
                    <a:pt x="55185295" y="6205220"/>
                  </a:moveTo>
                  <a:lnTo>
                    <a:pt x="55330074" y="6205220"/>
                  </a:lnTo>
                  <a:lnTo>
                    <a:pt x="55330074" y="6350000"/>
                  </a:lnTo>
                  <a:lnTo>
                    <a:pt x="55185295" y="6350000"/>
                  </a:lnTo>
                  <a:lnTo>
                    <a:pt x="55185295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55185295" y="144780"/>
                  </a:moveTo>
                  <a:lnTo>
                    <a:pt x="55330074" y="144780"/>
                  </a:lnTo>
                  <a:lnTo>
                    <a:pt x="55330074" y="6205220"/>
                  </a:lnTo>
                  <a:lnTo>
                    <a:pt x="55185295" y="6205220"/>
                  </a:lnTo>
                  <a:lnTo>
                    <a:pt x="55185295" y="144780"/>
                  </a:lnTo>
                  <a:close/>
                  <a:moveTo>
                    <a:pt x="144780" y="6205220"/>
                  </a:moveTo>
                  <a:lnTo>
                    <a:pt x="55185295" y="6205220"/>
                  </a:lnTo>
                  <a:lnTo>
                    <a:pt x="55185295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55185295" y="0"/>
                  </a:moveTo>
                  <a:lnTo>
                    <a:pt x="55330074" y="0"/>
                  </a:lnTo>
                  <a:lnTo>
                    <a:pt x="55330074" y="144780"/>
                  </a:lnTo>
                  <a:lnTo>
                    <a:pt x="55185295" y="144780"/>
                  </a:lnTo>
                  <a:lnTo>
                    <a:pt x="551852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185295" y="0"/>
                  </a:lnTo>
                  <a:lnTo>
                    <a:pt x="551852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487988" y="3993771"/>
            <a:ext cx="800012" cy="2964431"/>
            <a:chOff x="0" y="0"/>
            <a:chExt cx="4938343" cy="18298954"/>
          </a:xfrm>
        </p:grpSpPr>
        <p:sp>
          <p:nvSpPr>
            <p:cNvPr name="Freeform 9" id="9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75564" y="1499274"/>
            <a:ext cx="997629" cy="1028700"/>
            <a:chOff x="0" y="0"/>
            <a:chExt cx="6158201" cy="6350000"/>
          </a:xfrm>
        </p:grpSpPr>
        <p:sp>
          <p:nvSpPr>
            <p:cNvPr name="Freeform 12" id="12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r="r" b="b" t="t" l="l"/>
              <a:pathLst>
                <a:path h="6205220" w="6013421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8201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4" id="14"/>
          <p:cNvSpPr/>
          <p:nvPr/>
        </p:nvSpPr>
        <p:spPr>
          <a:xfrm rot="0">
            <a:off x="16971720" y="174574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16971720" y="199687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17696885" y="5461698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17127202" y="187131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17696885" y="5336133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17127202" y="212244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0">
            <a:off x="17696885" y="5587263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15980601" y="174574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15980601" y="199687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16058342" y="187131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16058342" y="212244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14989482" y="174574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0">
            <a:off x="14989482" y="199687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0">
            <a:off x="14989482" y="187131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0">
            <a:off x="14989482" y="212244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0121518" y="1843609"/>
            <a:ext cx="505720" cy="340030"/>
            <a:chOff x="0" y="0"/>
            <a:chExt cx="1930400" cy="129794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-10800000">
            <a:off x="17694487" y="3318451"/>
            <a:ext cx="365583" cy="245806"/>
            <a:chOff x="0" y="0"/>
            <a:chExt cx="1930400" cy="129794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028700" y="396138"/>
            <a:ext cx="1786021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Chloe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27278" y="1888847"/>
            <a:ext cx="821316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  <a:r>
              <a:rPr lang="en-US" sz="2699">
                <a:solidFill>
                  <a:srgbClr val="000000"/>
                </a:solidFill>
                <a:latin typeface="Fira Code"/>
              </a:rPr>
              <a:t>CS 147 - Assignment #5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138460" y="396138"/>
            <a:ext cx="1786021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Melinda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248219" y="396138"/>
            <a:ext cx="926009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Shimea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357979" y="396138"/>
            <a:ext cx="1786021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Rachel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26258" y="379311"/>
            <a:ext cx="5676018" cy="27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VR/AR X EDU - TEAM 5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14913" y="1817186"/>
            <a:ext cx="679889" cy="37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Roboto Mono Regular Bold"/>
              </a:rPr>
              <a:t>B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44230" y="1817186"/>
            <a:ext cx="679889" cy="37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Roboto Mono Regular Italics"/>
              </a:rPr>
              <a:t>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773547" y="1817186"/>
            <a:ext cx="679889" cy="37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9"/>
              </a:lnSpc>
            </a:pPr>
            <a:r>
              <a:rPr lang="en-US" u="sng" sz="2899">
                <a:solidFill>
                  <a:srgbClr val="000000"/>
                </a:solidFill>
                <a:latin typeface="Roboto Mono Regular"/>
              </a:rPr>
              <a:t>U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225934" y="3861183"/>
            <a:ext cx="13832408" cy="4295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03"/>
              </a:lnSpc>
            </a:pPr>
            <a:r>
              <a:rPr lang="en-US" sz="14752">
                <a:solidFill>
                  <a:srgbClr val="000000"/>
                </a:solidFill>
                <a:latin typeface="Barlow Medium"/>
              </a:rPr>
              <a:t>MetaGym</a:t>
            </a:r>
          </a:p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000000"/>
                </a:solidFill>
                <a:latin typeface="Roboto Mono Regular"/>
              </a:rPr>
              <a:t>Lo-Fi Prototype +</a:t>
            </a:r>
          </a:p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000000"/>
                </a:solidFill>
                <a:latin typeface="Roboto Mono Regular"/>
              </a:rPr>
              <a:t>Initial User Testing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94688">
            <a:off x="14771373" y="8005100"/>
            <a:ext cx="797005" cy="13960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05166" y="1028700"/>
            <a:ext cx="9277668" cy="969470"/>
            <a:chOff x="0" y="0"/>
            <a:chExt cx="12370224" cy="12926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263166" cy="129262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1116641" y="0"/>
              <a:ext cx="1253583" cy="129262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1425698" y="432678"/>
              <a:ext cx="635469" cy="427269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9015" y="419070"/>
              <a:ext cx="10499162" cy="502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3"/>
                </a:lnSpc>
              </a:pPr>
              <a:r>
                <a:rPr lang="en-US" sz="2733">
                  <a:solidFill>
                    <a:srgbClr val="000000"/>
                  </a:solidFill>
                  <a:latin typeface="Fira Code Bold"/>
                </a:rPr>
                <a:t> Mobile Prototype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01606" y="3100388"/>
            <a:ext cx="11884788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66"/>
              </a:lnSpc>
            </a:pPr>
            <a:r>
              <a:rPr lang="en-US" sz="8971">
                <a:solidFill>
                  <a:srgbClr val="897062"/>
                </a:solidFill>
                <a:latin typeface="Roboto Mono Regular Bold"/>
              </a:rPr>
              <a:t>TASK 1:</a:t>
            </a:r>
          </a:p>
          <a:p>
            <a:pPr algn="ctr">
              <a:lnSpc>
                <a:spcPts val="10766"/>
              </a:lnSpc>
            </a:pPr>
            <a:r>
              <a:rPr lang="en-US" sz="8971">
                <a:solidFill>
                  <a:srgbClr val="897062"/>
                </a:solidFill>
                <a:latin typeface="Roboto Mono Regular Bold"/>
              </a:rPr>
              <a:t>BROWSE &amp; PLAN</a:t>
            </a:r>
          </a:p>
          <a:p>
            <a:pPr algn="ctr">
              <a:lnSpc>
                <a:spcPts val="10766"/>
              </a:lnSpc>
            </a:pPr>
            <a:r>
              <a:rPr lang="en-US" sz="8971">
                <a:solidFill>
                  <a:srgbClr val="897062"/>
                </a:solidFill>
                <a:latin typeface="Roboto Mono Regular Bold"/>
              </a:rPr>
              <a:t>FITNESS CLASS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1606"/>
            <a:ext cx="6586583" cy="688265"/>
            <a:chOff x="0" y="0"/>
            <a:chExt cx="8782111" cy="917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6167" cy="91768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892143" y="0"/>
              <a:ext cx="889968" cy="91768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111554" y="307176"/>
              <a:ext cx="451145" cy="303335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86" y="305338"/>
              <a:ext cx="7453770" cy="34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40"/>
                </a:lnSpc>
              </a:pPr>
              <a:r>
                <a:rPr lang="en-US" sz="1940">
                  <a:solidFill>
                    <a:srgbClr val="000000"/>
                  </a:solidFill>
                  <a:latin typeface="Fira Code Bold"/>
                </a:rPr>
                <a:t>Browse &amp; Plan Fitness Classes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982360" y="1404331"/>
            <a:ext cx="9220764" cy="88826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1606"/>
            <a:ext cx="6586583" cy="688265"/>
            <a:chOff x="0" y="0"/>
            <a:chExt cx="8782111" cy="917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6167" cy="91768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892143" y="0"/>
              <a:ext cx="889968" cy="91768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111554" y="307176"/>
              <a:ext cx="451145" cy="303335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86" y="305338"/>
              <a:ext cx="7453770" cy="34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40"/>
                </a:lnSpc>
              </a:pPr>
              <a:r>
                <a:rPr lang="en-US" sz="1940">
                  <a:solidFill>
                    <a:srgbClr val="000000"/>
                  </a:solidFill>
                  <a:latin typeface="Fira Code Bold"/>
                </a:rPr>
                <a:t>Browse &amp; Plan Fitness Classes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30399" y="2634111"/>
            <a:ext cx="11627202" cy="726578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14350" y="1490327"/>
            <a:ext cx="177736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Roboto Mono Regular Bold"/>
              </a:rPr>
              <a:t>CHOOSE WORKOUT + DURATION/FOCUS/INSTRUCTOR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1606"/>
            <a:ext cx="6586583" cy="688265"/>
            <a:chOff x="0" y="0"/>
            <a:chExt cx="8782111" cy="917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6167" cy="91768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892143" y="0"/>
              <a:ext cx="889968" cy="91768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111554" y="307176"/>
              <a:ext cx="451145" cy="303335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86" y="305338"/>
              <a:ext cx="7453770" cy="34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40"/>
                </a:lnSpc>
              </a:pPr>
              <a:r>
                <a:rPr lang="en-US" sz="1940">
                  <a:solidFill>
                    <a:srgbClr val="000000"/>
                  </a:solidFill>
                  <a:latin typeface="Fira Code Bold"/>
                </a:rPr>
                <a:t>Browse &amp; Plan Fitness Classes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14350" y="1490327"/>
            <a:ext cx="177736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Roboto Mono Regular Bold"/>
              </a:rPr>
              <a:t>INSTRUCTOR BIOS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79742" y="2566523"/>
            <a:ext cx="11928516" cy="74540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1606"/>
            <a:ext cx="6586583" cy="688265"/>
            <a:chOff x="0" y="0"/>
            <a:chExt cx="8782111" cy="917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6167" cy="91768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892143" y="0"/>
              <a:ext cx="889968" cy="91768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111554" y="307176"/>
              <a:ext cx="451145" cy="303335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86" y="305338"/>
              <a:ext cx="7453770" cy="34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40"/>
                </a:lnSpc>
              </a:pPr>
              <a:r>
                <a:rPr lang="en-US" sz="1940">
                  <a:solidFill>
                    <a:srgbClr val="000000"/>
                  </a:solidFill>
                  <a:latin typeface="Fira Code Bold"/>
                </a:rPr>
                <a:t>Browse &amp; Plan Fitness Classes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30399" y="2650987"/>
            <a:ext cx="11627202" cy="726578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14350" y="1490327"/>
            <a:ext cx="177736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Roboto Mono Regular Bold"/>
              </a:rPr>
              <a:t>TRACK PERSONAL PROGRESS + FRIEND ACTIVITY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1606"/>
            <a:ext cx="6586583" cy="688265"/>
            <a:chOff x="0" y="0"/>
            <a:chExt cx="8782111" cy="917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6167" cy="91768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892143" y="0"/>
              <a:ext cx="889968" cy="91768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111554" y="307176"/>
              <a:ext cx="451145" cy="303335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86" y="305338"/>
              <a:ext cx="7453770" cy="34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40"/>
                </a:lnSpc>
              </a:pPr>
              <a:r>
                <a:rPr lang="en-US" sz="1940">
                  <a:solidFill>
                    <a:srgbClr val="000000"/>
                  </a:solidFill>
                  <a:latin typeface="Fira Code Bold"/>
                </a:rPr>
                <a:t>Browse &amp; Select Fitness Classes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30399" y="2585866"/>
            <a:ext cx="11627202" cy="726578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14350" y="1490327"/>
            <a:ext cx="177736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Roboto Mono Regular Bold"/>
              </a:rPr>
              <a:t>CHOOSE DURATION, FOCUS, AND INSTRUCTOR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1606"/>
            <a:ext cx="6586583" cy="688265"/>
            <a:chOff x="0" y="0"/>
            <a:chExt cx="8782111" cy="917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6167" cy="91768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892143" y="0"/>
              <a:ext cx="889968" cy="91768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111554" y="307176"/>
              <a:ext cx="451145" cy="303335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86" y="305338"/>
              <a:ext cx="7453770" cy="34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40"/>
                </a:lnSpc>
              </a:pPr>
              <a:r>
                <a:rPr lang="en-US" sz="1940">
                  <a:solidFill>
                    <a:srgbClr val="000000"/>
                  </a:solidFill>
                  <a:latin typeface="Fira Code Bold"/>
                </a:rPr>
                <a:t>Browse &amp; Select Fitness Classes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34420" t="0" r="30117" b="0"/>
          <a:stretch>
            <a:fillRect/>
          </a:stretch>
        </p:blipFill>
        <p:spPr>
          <a:xfrm flipH="false" flipV="false" rot="0">
            <a:off x="12355451" y="2868144"/>
            <a:ext cx="3626315" cy="639015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14350" y="1490327"/>
            <a:ext cx="1777365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Roboto Mono Regular Bold"/>
              </a:rPr>
              <a:t>SCHEDULE CLASSES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33901" y="2868144"/>
            <a:ext cx="10225964" cy="63901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05166" y="1028700"/>
            <a:ext cx="9277668" cy="969470"/>
            <a:chOff x="0" y="0"/>
            <a:chExt cx="12370224" cy="12926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263166" cy="129262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1116641" y="0"/>
              <a:ext cx="1253583" cy="129262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1425698" y="432678"/>
              <a:ext cx="635469" cy="427269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9015" y="419070"/>
              <a:ext cx="10499162" cy="502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3"/>
                </a:lnSpc>
              </a:pPr>
              <a:r>
                <a:rPr lang="en-US" sz="2733">
                  <a:solidFill>
                    <a:srgbClr val="000000"/>
                  </a:solidFill>
                  <a:latin typeface="Fira Code Bold"/>
                </a:rPr>
                <a:t>VR Prototype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01606" y="3100388"/>
            <a:ext cx="11884788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66"/>
              </a:lnSpc>
            </a:pPr>
            <a:r>
              <a:rPr lang="en-US" sz="8971">
                <a:solidFill>
                  <a:srgbClr val="897062"/>
                </a:solidFill>
                <a:latin typeface="Roboto Mono Regular Bold"/>
              </a:rPr>
              <a:t>TASK 2:</a:t>
            </a:r>
          </a:p>
          <a:p>
            <a:pPr algn="ctr">
              <a:lnSpc>
                <a:spcPts val="10766"/>
              </a:lnSpc>
            </a:pPr>
            <a:r>
              <a:rPr lang="en-US" sz="8971">
                <a:solidFill>
                  <a:srgbClr val="897062"/>
                </a:solidFill>
                <a:latin typeface="Roboto Mono Regular Bold"/>
              </a:rPr>
              <a:t>BUILD MOTIVATION AND COMMUNITY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50708" y="684568"/>
            <a:ext cx="6586583" cy="688265"/>
            <a:chOff x="0" y="0"/>
            <a:chExt cx="8782111" cy="917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6167" cy="91768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892143" y="0"/>
              <a:ext cx="889968" cy="91768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111554" y="307176"/>
              <a:ext cx="451145" cy="303335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86" y="305338"/>
              <a:ext cx="7453770" cy="34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40"/>
                </a:lnSpc>
              </a:pPr>
              <a:r>
                <a:rPr lang="en-US" sz="1940">
                  <a:solidFill>
                    <a:srgbClr val="000000"/>
                  </a:solidFill>
                  <a:latin typeface="Fira Code Bold"/>
                </a:rPr>
                <a:t>Build Motivation and Community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0644" y="1738037"/>
            <a:ext cx="14024737" cy="809344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50708" y="684568"/>
            <a:ext cx="6586583" cy="688265"/>
            <a:chOff x="0" y="0"/>
            <a:chExt cx="8782111" cy="917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6167" cy="91768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892143" y="0"/>
              <a:ext cx="889968" cy="91768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111554" y="307176"/>
              <a:ext cx="451145" cy="303335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86" y="305338"/>
              <a:ext cx="7453770" cy="34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40"/>
                </a:lnSpc>
              </a:pPr>
              <a:r>
                <a:rPr lang="en-US" sz="1940">
                  <a:solidFill>
                    <a:srgbClr val="000000"/>
                  </a:solidFill>
                  <a:latin typeface="Fira Code Bold"/>
                </a:rPr>
                <a:t>Build Motivation and Community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8794" y="4099178"/>
            <a:ext cx="8547681" cy="485848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01210" y="4099178"/>
            <a:ext cx="8537996" cy="485848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90706" y="6352872"/>
            <a:ext cx="2663856" cy="130529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08158" y="5143500"/>
            <a:ext cx="1077833" cy="107783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435439" y="1981859"/>
            <a:ext cx="11417122" cy="90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8"/>
              </a:lnSpc>
            </a:pPr>
            <a:r>
              <a:rPr lang="en-US" sz="5907">
                <a:solidFill>
                  <a:srgbClr val="000000"/>
                </a:solidFill>
                <a:latin typeface="Roboto Mono Regular Bold"/>
              </a:rPr>
              <a:t>ENTER VR PLATFORM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6949" y="4338820"/>
            <a:ext cx="5864819" cy="189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PRESENTATION</a:t>
            </a:r>
          </a:p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445423" y="2353871"/>
            <a:ext cx="9012979" cy="1994474"/>
            <a:chOff x="0" y="0"/>
            <a:chExt cx="59390590" cy="13142489"/>
          </a:xfrm>
        </p:grpSpPr>
        <p:sp>
          <p:nvSpPr>
            <p:cNvPr name="Freeform 4" id="4"/>
            <p:cNvSpPr/>
            <p:nvPr/>
          </p:nvSpPr>
          <p:spPr>
            <a:xfrm>
              <a:off x="72390" y="72390"/>
              <a:ext cx="59245813" cy="12997708"/>
            </a:xfrm>
            <a:custGeom>
              <a:avLst/>
              <a:gdLst/>
              <a:ahLst/>
              <a:cxnLst/>
              <a:rect r="r" b="b" t="t" l="l"/>
              <a:pathLst>
                <a:path h="12997708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12997708"/>
                  </a:lnTo>
                  <a:lnTo>
                    <a:pt x="0" y="12997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59390589" cy="13142489"/>
            </a:xfrm>
            <a:custGeom>
              <a:avLst/>
              <a:gdLst/>
              <a:ahLst/>
              <a:cxnLst/>
              <a:rect r="r" b="b" t="t" l="l"/>
              <a:pathLst>
                <a:path h="13142489" w="59390589">
                  <a:moveTo>
                    <a:pt x="59245810" y="12997709"/>
                  </a:moveTo>
                  <a:lnTo>
                    <a:pt x="59390589" y="12997709"/>
                  </a:lnTo>
                  <a:lnTo>
                    <a:pt x="59390589" y="13142489"/>
                  </a:lnTo>
                  <a:lnTo>
                    <a:pt x="59245810" y="13142489"/>
                  </a:lnTo>
                  <a:lnTo>
                    <a:pt x="59245810" y="129977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997709"/>
                  </a:lnTo>
                  <a:lnTo>
                    <a:pt x="0" y="12997709"/>
                  </a:lnTo>
                  <a:lnTo>
                    <a:pt x="0" y="144780"/>
                  </a:lnTo>
                  <a:close/>
                  <a:moveTo>
                    <a:pt x="0" y="12997709"/>
                  </a:moveTo>
                  <a:lnTo>
                    <a:pt x="144780" y="12997709"/>
                  </a:lnTo>
                  <a:lnTo>
                    <a:pt x="144780" y="13142489"/>
                  </a:lnTo>
                  <a:lnTo>
                    <a:pt x="0" y="13142489"/>
                  </a:lnTo>
                  <a:lnTo>
                    <a:pt x="0" y="12997709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12997709"/>
                  </a:lnTo>
                  <a:lnTo>
                    <a:pt x="59245810" y="12997709"/>
                  </a:lnTo>
                  <a:lnTo>
                    <a:pt x="59245810" y="144780"/>
                  </a:lnTo>
                  <a:close/>
                  <a:moveTo>
                    <a:pt x="144780" y="12997709"/>
                  </a:moveTo>
                  <a:lnTo>
                    <a:pt x="59245810" y="12997709"/>
                  </a:lnTo>
                  <a:lnTo>
                    <a:pt x="59245810" y="13142489"/>
                  </a:lnTo>
                  <a:lnTo>
                    <a:pt x="144780" y="13142489"/>
                  </a:lnTo>
                  <a:lnTo>
                    <a:pt x="144780" y="12997709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194114" y="2195436"/>
            <a:ext cx="9100844" cy="1989428"/>
            <a:chOff x="0" y="0"/>
            <a:chExt cx="59969575" cy="13109237"/>
          </a:xfrm>
        </p:grpSpPr>
        <p:sp>
          <p:nvSpPr>
            <p:cNvPr name="Freeform 7" id="7"/>
            <p:cNvSpPr/>
            <p:nvPr/>
          </p:nvSpPr>
          <p:spPr>
            <a:xfrm>
              <a:off x="72390" y="72390"/>
              <a:ext cx="59824797" cy="12964458"/>
            </a:xfrm>
            <a:custGeom>
              <a:avLst/>
              <a:gdLst/>
              <a:ahLst/>
              <a:cxnLst/>
              <a:rect r="r" b="b" t="t" l="l"/>
              <a:pathLst>
                <a:path h="12964458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12964458"/>
                  </a:lnTo>
                  <a:lnTo>
                    <a:pt x="0" y="12964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59969574" cy="13109237"/>
            </a:xfrm>
            <a:custGeom>
              <a:avLst/>
              <a:gdLst/>
              <a:ahLst/>
              <a:cxnLst/>
              <a:rect r="r" b="b" t="t" l="l"/>
              <a:pathLst>
                <a:path h="13109237" w="59969574">
                  <a:moveTo>
                    <a:pt x="59824795" y="12964458"/>
                  </a:moveTo>
                  <a:lnTo>
                    <a:pt x="59969574" y="12964458"/>
                  </a:lnTo>
                  <a:lnTo>
                    <a:pt x="59969574" y="13109237"/>
                  </a:lnTo>
                  <a:lnTo>
                    <a:pt x="59824795" y="13109237"/>
                  </a:lnTo>
                  <a:lnTo>
                    <a:pt x="59824795" y="129644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964458"/>
                  </a:lnTo>
                  <a:lnTo>
                    <a:pt x="0" y="12964458"/>
                  </a:lnTo>
                  <a:lnTo>
                    <a:pt x="0" y="144780"/>
                  </a:lnTo>
                  <a:close/>
                  <a:moveTo>
                    <a:pt x="0" y="12964458"/>
                  </a:moveTo>
                  <a:lnTo>
                    <a:pt x="144780" y="12964458"/>
                  </a:lnTo>
                  <a:lnTo>
                    <a:pt x="144780" y="13109237"/>
                  </a:lnTo>
                  <a:lnTo>
                    <a:pt x="0" y="13109237"/>
                  </a:lnTo>
                  <a:lnTo>
                    <a:pt x="0" y="12964458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12964458"/>
                  </a:lnTo>
                  <a:lnTo>
                    <a:pt x="59824795" y="12964458"/>
                  </a:lnTo>
                  <a:lnTo>
                    <a:pt x="59824795" y="144780"/>
                  </a:lnTo>
                  <a:close/>
                  <a:moveTo>
                    <a:pt x="144780" y="12964458"/>
                  </a:moveTo>
                  <a:lnTo>
                    <a:pt x="59824795" y="12964458"/>
                  </a:lnTo>
                  <a:lnTo>
                    <a:pt x="59824795" y="13109237"/>
                  </a:lnTo>
                  <a:lnTo>
                    <a:pt x="144780" y="13109237"/>
                  </a:lnTo>
                  <a:lnTo>
                    <a:pt x="144780" y="12964458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559723" y="3016917"/>
            <a:ext cx="1453887" cy="44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888">
                <a:solidFill>
                  <a:srgbClr val="000000"/>
                </a:solidFill>
                <a:latin typeface="Roboto Mono Regular"/>
              </a:rPr>
              <a:t>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0881" y="2942681"/>
            <a:ext cx="6568493" cy="514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Mono Regular Bold"/>
              </a:rPr>
              <a:t>EXPLORING DESIGN IDEAS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367571"/>
            <a:ext cx="3064723" cy="299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1</a:t>
            </a:r>
          </a:p>
        </p:txBody>
      </p:sp>
      <p:sp>
        <p:nvSpPr>
          <p:cNvPr name="AutoShape 13" id="1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7487988" y="4490277"/>
            <a:ext cx="800012" cy="2964431"/>
            <a:chOff x="0" y="0"/>
            <a:chExt cx="4938343" cy="18298954"/>
          </a:xfrm>
        </p:grpSpPr>
        <p:sp>
          <p:nvSpPr>
            <p:cNvPr name="Freeform 15" id="1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7" id="17"/>
          <p:cNvSpPr/>
          <p:nvPr/>
        </p:nvSpPr>
        <p:spPr>
          <a:xfrm rot="0">
            <a:off x="17696885" y="5958205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17696885" y="583264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17696885" y="608377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7445423" y="4759439"/>
            <a:ext cx="9012979" cy="1994474"/>
            <a:chOff x="0" y="0"/>
            <a:chExt cx="59390590" cy="13142489"/>
          </a:xfrm>
        </p:grpSpPr>
        <p:sp>
          <p:nvSpPr>
            <p:cNvPr name="Freeform 21" id="21"/>
            <p:cNvSpPr/>
            <p:nvPr/>
          </p:nvSpPr>
          <p:spPr>
            <a:xfrm>
              <a:off x="72390" y="72390"/>
              <a:ext cx="59245813" cy="12997708"/>
            </a:xfrm>
            <a:custGeom>
              <a:avLst/>
              <a:gdLst/>
              <a:ahLst/>
              <a:cxnLst/>
              <a:rect r="r" b="b" t="t" l="l"/>
              <a:pathLst>
                <a:path h="12997708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12997708"/>
                  </a:lnTo>
                  <a:lnTo>
                    <a:pt x="0" y="12997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0"/>
              <a:ext cx="59390589" cy="13142489"/>
            </a:xfrm>
            <a:custGeom>
              <a:avLst/>
              <a:gdLst/>
              <a:ahLst/>
              <a:cxnLst/>
              <a:rect r="r" b="b" t="t" l="l"/>
              <a:pathLst>
                <a:path h="13142489" w="59390589">
                  <a:moveTo>
                    <a:pt x="59245810" y="12997709"/>
                  </a:moveTo>
                  <a:lnTo>
                    <a:pt x="59390589" y="12997709"/>
                  </a:lnTo>
                  <a:lnTo>
                    <a:pt x="59390589" y="13142489"/>
                  </a:lnTo>
                  <a:lnTo>
                    <a:pt x="59245810" y="13142489"/>
                  </a:lnTo>
                  <a:lnTo>
                    <a:pt x="59245810" y="129977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997709"/>
                  </a:lnTo>
                  <a:lnTo>
                    <a:pt x="0" y="12997709"/>
                  </a:lnTo>
                  <a:lnTo>
                    <a:pt x="0" y="144780"/>
                  </a:lnTo>
                  <a:close/>
                  <a:moveTo>
                    <a:pt x="0" y="12997709"/>
                  </a:moveTo>
                  <a:lnTo>
                    <a:pt x="144780" y="12997709"/>
                  </a:lnTo>
                  <a:lnTo>
                    <a:pt x="144780" y="13142489"/>
                  </a:lnTo>
                  <a:lnTo>
                    <a:pt x="0" y="13142489"/>
                  </a:lnTo>
                  <a:lnTo>
                    <a:pt x="0" y="12997709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12997709"/>
                  </a:lnTo>
                  <a:lnTo>
                    <a:pt x="59245810" y="12997709"/>
                  </a:lnTo>
                  <a:lnTo>
                    <a:pt x="59245810" y="144780"/>
                  </a:lnTo>
                  <a:close/>
                  <a:moveTo>
                    <a:pt x="144780" y="12997709"/>
                  </a:moveTo>
                  <a:lnTo>
                    <a:pt x="59245810" y="12997709"/>
                  </a:lnTo>
                  <a:lnTo>
                    <a:pt x="59245810" y="13142489"/>
                  </a:lnTo>
                  <a:lnTo>
                    <a:pt x="144780" y="13142489"/>
                  </a:lnTo>
                  <a:lnTo>
                    <a:pt x="144780" y="12997709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194114" y="4601004"/>
            <a:ext cx="9100844" cy="1989428"/>
            <a:chOff x="0" y="0"/>
            <a:chExt cx="59969575" cy="13109237"/>
          </a:xfrm>
        </p:grpSpPr>
        <p:sp>
          <p:nvSpPr>
            <p:cNvPr name="Freeform 24" id="24"/>
            <p:cNvSpPr/>
            <p:nvPr/>
          </p:nvSpPr>
          <p:spPr>
            <a:xfrm>
              <a:off x="72390" y="72390"/>
              <a:ext cx="59824797" cy="12964458"/>
            </a:xfrm>
            <a:custGeom>
              <a:avLst/>
              <a:gdLst/>
              <a:ahLst/>
              <a:cxnLst/>
              <a:rect r="r" b="b" t="t" l="l"/>
              <a:pathLst>
                <a:path h="12964458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12964458"/>
                  </a:lnTo>
                  <a:lnTo>
                    <a:pt x="0" y="12964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25" id="25"/>
            <p:cNvSpPr/>
            <p:nvPr/>
          </p:nvSpPr>
          <p:spPr>
            <a:xfrm>
              <a:off x="0" y="0"/>
              <a:ext cx="59969574" cy="13109237"/>
            </a:xfrm>
            <a:custGeom>
              <a:avLst/>
              <a:gdLst/>
              <a:ahLst/>
              <a:cxnLst/>
              <a:rect r="r" b="b" t="t" l="l"/>
              <a:pathLst>
                <a:path h="13109237" w="59969574">
                  <a:moveTo>
                    <a:pt x="59824795" y="12964458"/>
                  </a:moveTo>
                  <a:lnTo>
                    <a:pt x="59969574" y="12964458"/>
                  </a:lnTo>
                  <a:lnTo>
                    <a:pt x="59969574" y="13109237"/>
                  </a:lnTo>
                  <a:lnTo>
                    <a:pt x="59824795" y="13109237"/>
                  </a:lnTo>
                  <a:lnTo>
                    <a:pt x="59824795" y="129644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964458"/>
                  </a:lnTo>
                  <a:lnTo>
                    <a:pt x="0" y="12964458"/>
                  </a:lnTo>
                  <a:lnTo>
                    <a:pt x="0" y="144780"/>
                  </a:lnTo>
                  <a:close/>
                  <a:moveTo>
                    <a:pt x="0" y="12964458"/>
                  </a:moveTo>
                  <a:lnTo>
                    <a:pt x="144780" y="12964458"/>
                  </a:lnTo>
                  <a:lnTo>
                    <a:pt x="144780" y="13109237"/>
                  </a:lnTo>
                  <a:lnTo>
                    <a:pt x="0" y="13109237"/>
                  </a:lnTo>
                  <a:lnTo>
                    <a:pt x="0" y="12964458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12964458"/>
                  </a:lnTo>
                  <a:lnTo>
                    <a:pt x="59824795" y="12964458"/>
                  </a:lnTo>
                  <a:lnTo>
                    <a:pt x="59824795" y="144780"/>
                  </a:lnTo>
                  <a:close/>
                  <a:moveTo>
                    <a:pt x="144780" y="12964458"/>
                  </a:moveTo>
                  <a:lnTo>
                    <a:pt x="59824795" y="12964458"/>
                  </a:lnTo>
                  <a:lnTo>
                    <a:pt x="59824795" y="13109237"/>
                  </a:lnTo>
                  <a:lnTo>
                    <a:pt x="144780" y="13109237"/>
                  </a:lnTo>
                  <a:lnTo>
                    <a:pt x="144780" y="12964458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7559723" y="5405398"/>
            <a:ext cx="1453887" cy="44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888">
                <a:solidFill>
                  <a:srgbClr val="000000"/>
                </a:solidFill>
                <a:latin typeface="Roboto Mono Regular"/>
              </a:rPr>
              <a:t>2.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80881" y="5270184"/>
            <a:ext cx="6568493" cy="514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Mono Regular Bold"/>
              </a:rPr>
              <a:t>MOBILE + VR LO-FI PROTOTYPES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407634" y="7263826"/>
            <a:ext cx="9012979" cy="1994474"/>
            <a:chOff x="0" y="0"/>
            <a:chExt cx="59390590" cy="13142489"/>
          </a:xfrm>
        </p:grpSpPr>
        <p:sp>
          <p:nvSpPr>
            <p:cNvPr name="Freeform 29" id="29"/>
            <p:cNvSpPr/>
            <p:nvPr/>
          </p:nvSpPr>
          <p:spPr>
            <a:xfrm>
              <a:off x="72390" y="72390"/>
              <a:ext cx="59245813" cy="12997708"/>
            </a:xfrm>
            <a:custGeom>
              <a:avLst/>
              <a:gdLst/>
              <a:ahLst/>
              <a:cxnLst/>
              <a:rect r="r" b="b" t="t" l="l"/>
              <a:pathLst>
                <a:path h="12997708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12997708"/>
                  </a:lnTo>
                  <a:lnTo>
                    <a:pt x="0" y="12997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0" y="0"/>
              <a:ext cx="59390589" cy="13142489"/>
            </a:xfrm>
            <a:custGeom>
              <a:avLst/>
              <a:gdLst/>
              <a:ahLst/>
              <a:cxnLst/>
              <a:rect r="r" b="b" t="t" l="l"/>
              <a:pathLst>
                <a:path h="13142489" w="59390589">
                  <a:moveTo>
                    <a:pt x="59245810" y="12997709"/>
                  </a:moveTo>
                  <a:lnTo>
                    <a:pt x="59390589" y="12997709"/>
                  </a:lnTo>
                  <a:lnTo>
                    <a:pt x="59390589" y="13142489"/>
                  </a:lnTo>
                  <a:lnTo>
                    <a:pt x="59245810" y="13142489"/>
                  </a:lnTo>
                  <a:lnTo>
                    <a:pt x="59245810" y="129977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997709"/>
                  </a:lnTo>
                  <a:lnTo>
                    <a:pt x="0" y="12997709"/>
                  </a:lnTo>
                  <a:lnTo>
                    <a:pt x="0" y="144780"/>
                  </a:lnTo>
                  <a:close/>
                  <a:moveTo>
                    <a:pt x="0" y="12997709"/>
                  </a:moveTo>
                  <a:lnTo>
                    <a:pt x="144780" y="12997709"/>
                  </a:lnTo>
                  <a:lnTo>
                    <a:pt x="144780" y="13142489"/>
                  </a:lnTo>
                  <a:lnTo>
                    <a:pt x="0" y="13142489"/>
                  </a:lnTo>
                  <a:lnTo>
                    <a:pt x="0" y="12997709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12997709"/>
                  </a:lnTo>
                  <a:lnTo>
                    <a:pt x="59245810" y="12997709"/>
                  </a:lnTo>
                  <a:lnTo>
                    <a:pt x="59245810" y="144780"/>
                  </a:lnTo>
                  <a:close/>
                  <a:moveTo>
                    <a:pt x="144780" y="12997709"/>
                  </a:moveTo>
                  <a:lnTo>
                    <a:pt x="59245810" y="12997709"/>
                  </a:lnTo>
                  <a:lnTo>
                    <a:pt x="59245810" y="13142489"/>
                  </a:lnTo>
                  <a:lnTo>
                    <a:pt x="144780" y="13142489"/>
                  </a:lnTo>
                  <a:lnTo>
                    <a:pt x="144780" y="12997709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156324" y="7105391"/>
            <a:ext cx="9100844" cy="1989428"/>
            <a:chOff x="0" y="0"/>
            <a:chExt cx="59969575" cy="13109237"/>
          </a:xfrm>
        </p:grpSpPr>
        <p:sp>
          <p:nvSpPr>
            <p:cNvPr name="Freeform 32" id="32"/>
            <p:cNvSpPr/>
            <p:nvPr/>
          </p:nvSpPr>
          <p:spPr>
            <a:xfrm>
              <a:off x="72390" y="72390"/>
              <a:ext cx="59824797" cy="12964458"/>
            </a:xfrm>
            <a:custGeom>
              <a:avLst/>
              <a:gdLst/>
              <a:ahLst/>
              <a:cxnLst/>
              <a:rect r="r" b="b" t="t" l="l"/>
              <a:pathLst>
                <a:path h="12964458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12964458"/>
                  </a:lnTo>
                  <a:lnTo>
                    <a:pt x="0" y="12964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0" y="0"/>
              <a:ext cx="59969574" cy="13109237"/>
            </a:xfrm>
            <a:custGeom>
              <a:avLst/>
              <a:gdLst/>
              <a:ahLst/>
              <a:cxnLst/>
              <a:rect r="r" b="b" t="t" l="l"/>
              <a:pathLst>
                <a:path h="13109237" w="59969574">
                  <a:moveTo>
                    <a:pt x="59824795" y="12964458"/>
                  </a:moveTo>
                  <a:lnTo>
                    <a:pt x="59969574" y="12964458"/>
                  </a:lnTo>
                  <a:lnTo>
                    <a:pt x="59969574" y="13109237"/>
                  </a:lnTo>
                  <a:lnTo>
                    <a:pt x="59824795" y="13109237"/>
                  </a:lnTo>
                  <a:lnTo>
                    <a:pt x="59824795" y="12964458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2964458"/>
                  </a:lnTo>
                  <a:lnTo>
                    <a:pt x="0" y="12964458"/>
                  </a:lnTo>
                  <a:lnTo>
                    <a:pt x="0" y="144780"/>
                  </a:lnTo>
                  <a:close/>
                  <a:moveTo>
                    <a:pt x="0" y="12964458"/>
                  </a:moveTo>
                  <a:lnTo>
                    <a:pt x="144780" y="12964458"/>
                  </a:lnTo>
                  <a:lnTo>
                    <a:pt x="144780" y="13109237"/>
                  </a:lnTo>
                  <a:lnTo>
                    <a:pt x="0" y="13109237"/>
                  </a:lnTo>
                  <a:lnTo>
                    <a:pt x="0" y="12964458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12964458"/>
                  </a:lnTo>
                  <a:lnTo>
                    <a:pt x="59824795" y="12964458"/>
                  </a:lnTo>
                  <a:lnTo>
                    <a:pt x="59824795" y="144780"/>
                  </a:lnTo>
                  <a:close/>
                  <a:moveTo>
                    <a:pt x="144780" y="12964458"/>
                  </a:moveTo>
                  <a:lnTo>
                    <a:pt x="59824795" y="12964458"/>
                  </a:lnTo>
                  <a:lnTo>
                    <a:pt x="59824795" y="13109237"/>
                  </a:lnTo>
                  <a:lnTo>
                    <a:pt x="144780" y="13109237"/>
                  </a:lnTo>
                  <a:lnTo>
                    <a:pt x="144780" y="12964458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7521934" y="7909786"/>
            <a:ext cx="1453887" cy="44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5"/>
              </a:lnSpc>
            </a:pPr>
            <a:r>
              <a:rPr lang="en-US" sz="2888">
                <a:solidFill>
                  <a:srgbClr val="000000"/>
                </a:solidFill>
                <a:latin typeface="Roboto Mono Regular"/>
              </a:rPr>
              <a:t>3.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243091" y="7774571"/>
            <a:ext cx="6568493" cy="514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Mono Regular Bold"/>
              </a:rPr>
              <a:t>USABILITY TESTING + ANALYSIS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50708" y="684568"/>
            <a:ext cx="6586583" cy="688265"/>
            <a:chOff x="0" y="0"/>
            <a:chExt cx="8782111" cy="917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6167" cy="91768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892143" y="0"/>
              <a:ext cx="889968" cy="91768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111554" y="307176"/>
              <a:ext cx="451145" cy="303335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86" y="305338"/>
              <a:ext cx="7453770" cy="34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40"/>
                </a:lnSpc>
              </a:pPr>
              <a:r>
                <a:rPr lang="en-US" sz="1940">
                  <a:solidFill>
                    <a:srgbClr val="000000"/>
                  </a:solidFill>
                  <a:latin typeface="Fira Code Bold"/>
                </a:rPr>
                <a:t>Build Motivation and Community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42236" y="3227470"/>
            <a:ext cx="11803528" cy="671103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27393" y="8922114"/>
            <a:ext cx="911063" cy="91106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435439" y="1823866"/>
            <a:ext cx="11417122" cy="90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8"/>
              </a:lnSpc>
            </a:pPr>
            <a:r>
              <a:rPr lang="en-US" sz="5907">
                <a:solidFill>
                  <a:srgbClr val="000000"/>
                </a:solidFill>
                <a:latin typeface="Roboto Mono Regular Bold"/>
              </a:rPr>
              <a:t>JOIN LIVE CLASS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1034" y="371852"/>
            <a:ext cx="6285933" cy="656848"/>
            <a:chOff x="0" y="0"/>
            <a:chExt cx="8381243" cy="8757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31174" cy="875798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531899" y="0"/>
              <a:ext cx="849345" cy="875798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7741295" y="293154"/>
              <a:ext cx="430552" cy="289489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68716" y="283615"/>
              <a:ext cx="7113536" cy="337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851">
                  <a:solidFill>
                    <a:srgbClr val="000000"/>
                  </a:solidFill>
                  <a:latin typeface="Fira Code Bold"/>
                </a:rPr>
                <a:t>Build Motivation and Community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20294" y="2807616"/>
            <a:ext cx="6004171" cy="341085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20294" y="6414462"/>
            <a:ext cx="6004171" cy="3413742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763535" y="4348128"/>
            <a:ext cx="6004171" cy="3410396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26293" y="5909474"/>
            <a:ext cx="2435414" cy="617986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88434" y="3892597"/>
            <a:ext cx="1250903" cy="1250903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39297" y="8873108"/>
            <a:ext cx="1949176" cy="95509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37649" y="1460606"/>
            <a:ext cx="15612701" cy="89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8"/>
              </a:lnSpc>
            </a:pPr>
            <a:r>
              <a:rPr lang="en-US" sz="5907">
                <a:solidFill>
                  <a:srgbClr val="000000"/>
                </a:solidFill>
                <a:latin typeface="Roboto Mono Regular Bold"/>
              </a:rPr>
              <a:t>SEND CHAT VIA VOICE RECOGNITION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09017" y="6414462"/>
            <a:ext cx="1949176" cy="9550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05166" y="1028700"/>
            <a:ext cx="9277668" cy="969470"/>
            <a:chOff x="0" y="0"/>
            <a:chExt cx="12370224" cy="12926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263166" cy="129262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1116641" y="0"/>
              <a:ext cx="1253583" cy="129262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1425698" y="432678"/>
              <a:ext cx="635469" cy="427269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9015" y="419070"/>
              <a:ext cx="10499162" cy="502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3"/>
                </a:lnSpc>
              </a:pPr>
              <a:r>
                <a:rPr lang="en-US" sz="2733">
                  <a:solidFill>
                    <a:srgbClr val="000000"/>
                  </a:solidFill>
                  <a:latin typeface="Fira Code Bold"/>
                </a:rPr>
                <a:t>VR Prototype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01606" y="2858218"/>
            <a:ext cx="11884788" cy="5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66"/>
              </a:lnSpc>
            </a:pPr>
            <a:r>
              <a:rPr lang="en-US" sz="8971">
                <a:solidFill>
                  <a:srgbClr val="897062"/>
                </a:solidFill>
                <a:latin typeface="Roboto Mono Regular Bold"/>
              </a:rPr>
              <a:t>TASK 3:</a:t>
            </a:r>
          </a:p>
          <a:p>
            <a:pPr algn="ctr">
              <a:lnSpc>
                <a:spcPts val="10766"/>
              </a:lnSpc>
            </a:pPr>
            <a:r>
              <a:rPr lang="en-US" sz="8971">
                <a:solidFill>
                  <a:srgbClr val="897062"/>
                </a:solidFill>
                <a:latin typeface="Roboto Mono Regular Bold"/>
              </a:rPr>
              <a:t>RECEIVE INSTRUCTION FROM</a:t>
            </a:r>
          </a:p>
          <a:p>
            <a:pPr algn="ctr">
              <a:lnSpc>
                <a:spcPts val="10766"/>
              </a:lnSpc>
            </a:pPr>
            <a:r>
              <a:rPr lang="en-US" sz="8971">
                <a:solidFill>
                  <a:srgbClr val="897062"/>
                </a:solidFill>
                <a:latin typeface="Roboto Mono Regular Bold"/>
              </a:rPr>
              <a:t>INSTRUCTOR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1034" y="905817"/>
            <a:ext cx="6285933" cy="656848"/>
            <a:chOff x="0" y="0"/>
            <a:chExt cx="8381243" cy="8757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31174" cy="875798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531899" y="0"/>
              <a:ext cx="849345" cy="875798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7741295" y="293154"/>
              <a:ext cx="430552" cy="289489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68716" y="283615"/>
              <a:ext cx="7113536" cy="337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851">
                  <a:solidFill>
                    <a:srgbClr val="000000"/>
                  </a:solidFill>
                  <a:latin typeface="Fira Code Bold"/>
                </a:rPr>
                <a:t>Receive Instruction from Instructor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064" y="2417355"/>
            <a:ext cx="17923872" cy="68409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1034" y="905817"/>
            <a:ext cx="6285933" cy="656848"/>
            <a:chOff x="0" y="0"/>
            <a:chExt cx="8381243" cy="8757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31174" cy="875798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531899" y="0"/>
              <a:ext cx="849345" cy="875798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7741295" y="293154"/>
              <a:ext cx="430552" cy="289489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68716" y="283615"/>
              <a:ext cx="7113536" cy="337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851">
                  <a:solidFill>
                    <a:srgbClr val="000000"/>
                  </a:solidFill>
                  <a:latin typeface="Fira Code Bold"/>
                </a:rPr>
                <a:t>Receive Instruction from Instructor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84049" y="3974200"/>
            <a:ext cx="8650322" cy="492380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45008" y="3974200"/>
            <a:ext cx="8658943" cy="492380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37649" y="2075021"/>
            <a:ext cx="15612701" cy="89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8"/>
              </a:lnSpc>
            </a:pPr>
            <a:r>
              <a:rPr lang="en-US" sz="5907">
                <a:solidFill>
                  <a:srgbClr val="000000"/>
                </a:solidFill>
                <a:latin typeface="Roboto Mono Regular Bold"/>
              </a:rPr>
              <a:t>REQUEST PERSONAL FEEDBACK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90706" y="6844404"/>
            <a:ext cx="3581725" cy="175504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04666" y="4407687"/>
            <a:ext cx="4139626" cy="20284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1034" y="371852"/>
            <a:ext cx="6285933" cy="656848"/>
            <a:chOff x="0" y="0"/>
            <a:chExt cx="8381243" cy="8757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631174" cy="875798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7531899" y="0"/>
              <a:ext cx="849345" cy="875798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7741295" y="293154"/>
              <a:ext cx="430552" cy="289489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68716" y="283615"/>
              <a:ext cx="7113536" cy="337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1"/>
                </a:lnSpc>
              </a:pPr>
              <a:r>
                <a:rPr lang="en-US" sz="1851">
                  <a:solidFill>
                    <a:srgbClr val="000000"/>
                  </a:solidFill>
                  <a:latin typeface="Fira Code Bold"/>
                </a:rPr>
                <a:t>Receive Instruction from Instructor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73335" y="2539323"/>
            <a:ext cx="6344551" cy="3608463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73335" y="6246759"/>
            <a:ext cx="6344551" cy="3608463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49128" y="2539323"/>
            <a:ext cx="6365536" cy="360846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249128" y="6280220"/>
            <a:ext cx="6365536" cy="360846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337649" y="1214840"/>
            <a:ext cx="15612701" cy="89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8"/>
              </a:lnSpc>
            </a:pPr>
            <a:r>
              <a:rPr lang="en-US" sz="5907">
                <a:solidFill>
                  <a:srgbClr val="000000"/>
                </a:solidFill>
                <a:latin typeface="Roboto Mono Regular Bold"/>
              </a:rPr>
              <a:t>REPLY TO INSTRUCTOR VIA VOICE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74390" y="3844878"/>
            <a:ext cx="1564227" cy="76647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17967" y="7599257"/>
            <a:ext cx="2705109" cy="132550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69638" y="4228113"/>
            <a:ext cx="2089127" cy="102367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21617" y="8593133"/>
            <a:ext cx="3220560" cy="15780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9999">
            <a:off x="12904082" y="5667375"/>
            <a:ext cx="921067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487988" y="7322569"/>
            <a:ext cx="800012" cy="2964431"/>
            <a:chOff x="0" y="0"/>
            <a:chExt cx="4938343" cy="18298954"/>
          </a:xfrm>
        </p:grpSpPr>
        <p:sp>
          <p:nvSpPr>
            <p:cNvPr name="Freeform 5" id="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7696885" y="8790497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7696885" y="866493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7696885" y="891606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25973" y="1600768"/>
            <a:ext cx="160992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>
                <a:solidFill>
                  <a:srgbClr val="000000"/>
                </a:solidFill>
                <a:latin typeface="Roboto Mono Regular"/>
              </a:rPr>
              <a:t>Interview Process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37253" y="8063902"/>
            <a:ext cx="8085611" cy="1339517"/>
            <a:chOff x="0" y="0"/>
            <a:chExt cx="38329956" cy="6350000"/>
          </a:xfrm>
        </p:grpSpPr>
        <p:sp>
          <p:nvSpPr>
            <p:cNvPr name="Freeform 12" id="12"/>
            <p:cNvSpPr/>
            <p:nvPr/>
          </p:nvSpPr>
          <p:spPr>
            <a:xfrm>
              <a:off x="72390" y="72390"/>
              <a:ext cx="38185176" cy="6205220"/>
            </a:xfrm>
            <a:custGeom>
              <a:avLst/>
              <a:gdLst/>
              <a:ahLst/>
              <a:cxnLst/>
              <a:rect r="r" b="b" t="t" l="l"/>
              <a:pathLst>
                <a:path h="6205220" w="38185176">
                  <a:moveTo>
                    <a:pt x="0" y="0"/>
                  </a:moveTo>
                  <a:lnTo>
                    <a:pt x="38185176" y="0"/>
                  </a:lnTo>
                  <a:lnTo>
                    <a:pt x="3818517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38329955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329955">
                  <a:moveTo>
                    <a:pt x="38185176" y="6205220"/>
                  </a:moveTo>
                  <a:lnTo>
                    <a:pt x="38329955" y="6205220"/>
                  </a:lnTo>
                  <a:lnTo>
                    <a:pt x="38329955" y="6350000"/>
                  </a:lnTo>
                  <a:lnTo>
                    <a:pt x="38185176" y="6350000"/>
                  </a:lnTo>
                  <a:lnTo>
                    <a:pt x="3818517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38185176" y="144780"/>
                  </a:moveTo>
                  <a:lnTo>
                    <a:pt x="38329955" y="144780"/>
                  </a:lnTo>
                  <a:lnTo>
                    <a:pt x="38329955" y="6205220"/>
                  </a:lnTo>
                  <a:lnTo>
                    <a:pt x="38185176" y="6205220"/>
                  </a:lnTo>
                  <a:lnTo>
                    <a:pt x="38185176" y="144780"/>
                  </a:lnTo>
                  <a:close/>
                  <a:moveTo>
                    <a:pt x="144780" y="6205220"/>
                  </a:moveTo>
                  <a:lnTo>
                    <a:pt x="38185176" y="6205220"/>
                  </a:lnTo>
                  <a:lnTo>
                    <a:pt x="3818517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38185176" y="0"/>
                  </a:moveTo>
                  <a:lnTo>
                    <a:pt x="38329955" y="0"/>
                  </a:lnTo>
                  <a:lnTo>
                    <a:pt x="38329955" y="144780"/>
                  </a:lnTo>
                  <a:lnTo>
                    <a:pt x="38185176" y="144780"/>
                  </a:lnTo>
                  <a:lnTo>
                    <a:pt x="381851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185176" y="0"/>
                  </a:lnTo>
                  <a:lnTo>
                    <a:pt x="381851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622864" y="8063902"/>
            <a:ext cx="1299058" cy="1339517"/>
            <a:chOff x="0" y="0"/>
            <a:chExt cx="6158201" cy="6350000"/>
          </a:xfrm>
        </p:grpSpPr>
        <p:sp>
          <p:nvSpPr>
            <p:cNvPr name="Freeform 15" id="15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r="r" b="b" t="t" l="l"/>
              <a:pathLst>
                <a:path h="6205220" w="6013421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8201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702248" y="8425735"/>
            <a:ext cx="7407315" cy="6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604">
                <a:solidFill>
                  <a:srgbClr val="000000"/>
                </a:solidFill>
                <a:latin typeface="Fira Code Bold"/>
              </a:rPr>
              <a:t>Facilitator gives introduction, demo on InVision and Adobe XR, and tasks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876575" y="6724385"/>
            <a:ext cx="8085611" cy="1339517"/>
            <a:chOff x="0" y="0"/>
            <a:chExt cx="38329956" cy="6350000"/>
          </a:xfrm>
        </p:grpSpPr>
        <p:sp>
          <p:nvSpPr>
            <p:cNvPr name="Freeform 19" id="19"/>
            <p:cNvSpPr/>
            <p:nvPr/>
          </p:nvSpPr>
          <p:spPr>
            <a:xfrm>
              <a:off x="72390" y="72390"/>
              <a:ext cx="38185176" cy="6205220"/>
            </a:xfrm>
            <a:custGeom>
              <a:avLst/>
              <a:gdLst/>
              <a:ahLst/>
              <a:cxnLst/>
              <a:rect r="r" b="b" t="t" l="l"/>
              <a:pathLst>
                <a:path h="6205220" w="38185176">
                  <a:moveTo>
                    <a:pt x="0" y="0"/>
                  </a:moveTo>
                  <a:lnTo>
                    <a:pt x="38185176" y="0"/>
                  </a:lnTo>
                  <a:lnTo>
                    <a:pt x="3818517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0"/>
              <a:ext cx="38329955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329955">
                  <a:moveTo>
                    <a:pt x="38185176" y="6205220"/>
                  </a:moveTo>
                  <a:lnTo>
                    <a:pt x="38329955" y="6205220"/>
                  </a:lnTo>
                  <a:lnTo>
                    <a:pt x="38329955" y="6350000"/>
                  </a:lnTo>
                  <a:lnTo>
                    <a:pt x="38185176" y="6350000"/>
                  </a:lnTo>
                  <a:lnTo>
                    <a:pt x="3818517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38185176" y="144780"/>
                  </a:moveTo>
                  <a:lnTo>
                    <a:pt x="38329955" y="144780"/>
                  </a:lnTo>
                  <a:lnTo>
                    <a:pt x="38329955" y="6205220"/>
                  </a:lnTo>
                  <a:lnTo>
                    <a:pt x="38185176" y="6205220"/>
                  </a:lnTo>
                  <a:lnTo>
                    <a:pt x="38185176" y="144780"/>
                  </a:lnTo>
                  <a:close/>
                  <a:moveTo>
                    <a:pt x="144780" y="6205220"/>
                  </a:moveTo>
                  <a:lnTo>
                    <a:pt x="38185176" y="6205220"/>
                  </a:lnTo>
                  <a:lnTo>
                    <a:pt x="3818517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38185176" y="0"/>
                  </a:moveTo>
                  <a:lnTo>
                    <a:pt x="38329955" y="0"/>
                  </a:lnTo>
                  <a:lnTo>
                    <a:pt x="38329955" y="144780"/>
                  </a:lnTo>
                  <a:lnTo>
                    <a:pt x="38185176" y="144780"/>
                  </a:lnTo>
                  <a:lnTo>
                    <a:pt x="381851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185176" y="0"/>
                  </a:lnTo>
                  <a:lnTo>
                    <a:pt x="381851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962186" y="6724385"/>
            <a:ext cx="1299058" cy="1339517"/>
            <a:chOff x="0" y="0"/>
            <a:chExt cx="6158201" cy="6350000"/>
          </a:xfrm>
        </p:grpSpPr>
        <p:sp>
          <p:nvSpPr>
            <p:cNvPr name="Freeform 22" id="22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r="r" b="b" t="t" l="l"/>
              <a:pathLst>
                <a:path h="6205220" w="6013421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8201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041571" y="7086218"/>
            <a:ext cx="7407315" cy="6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604">
                <a:solidFill>
                  <a:srgbClr val="000000"/>
                </a:solidFill>
                <a:latin typeface="Fira Code Bold"/>
              </a:rPr>
              <a:t>Participant shares screen and completes tasks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284467" y="5384868"/>
            <a:ext cx="8085611" cy="1339517"/>
            <a:chOff x="0" y="0"/>
            <a:chExt cx="38329956" cy="6350000"/>
          </a:xfrm>
        </p:grpSpPr>
        <p:sp>
          <p:nvSpPr>
            <p:cNvPr name="Freeform 26" id="26"/>
            <p:cNvSpPr/>
            <p:nvPr/>
          </p:nvSpPr>
          <p:spPr>
            <a:xfrm>
              <a:off x="72390" y="72390"/>
              <a:ext cx="38185176" cy="6205220"/>
            </a:xfrm>
            <a:custGeom>
              <a:avLst/>
              <a:gdLst/>
              <a:ahLst/>
              <a:cxnLst/>
              <a:rect r="r" b="b" t="t" l="l"/>
              <a:pathLst>
                <a:path h="6205220" w="38185176">
                  <a:moveTo>
                    <a:pt x="0" y="0"/>
                  </a:moveTo>
                  <a:lnTo>
                    <a:pt x="38185176" y="0"/>
                  </a:lnTo>
                  <a:lnTo>
                    <a:pt x="3818517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0" y="0"/>
              <a:ext cx="38329955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329955">
                  <a:moveTo>
                    <a:pt x="38185176" y="6205220"/>
                  </a:moveTo>
                  <a:lnTo>
                    <a:pt x="38329955" y="6205220"/>
                  </a:lnTo>
                  <a:lnTo>
                    <a:pt x="38329955" y="6350000"/>
                  </a:lnTo>
                  <a:lnTo>
                    <a:pt x="38185176" y="6350000"/>
                  </a:lnTo>
                  <a:lnTo>
                    <a:pt x="3818517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38185176" y="144780"/>
                  </a:moveTo>
                  <a:lnTo>
                    <a:pt x="38329955" y="144780"/>
                  </a:lnTo>
                  <a:lnTo>
                    <a:pt x="38329955" y="6205220"/>
                  </a:lnTo>
                  <a:lnTo>
                    <a:pt x="38185176" y="6205220"/>
                  </a:lnTo>
                  <a:lnTo>
                    <a:pt x="38185176" y="144780"/>
                  </a:lnTo>
                  <a:close/>
                  <a:moveTo>
                    <a:pt x="144780" y="6205220"/>
                  </a:moveTo>
                  <a:lnTo>
                    <a:pt x="38185176" y="6205220"/>
                  </a:lnTo>
                  <a:lnTo>
                    <a:pt x="3818517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38185176" y="0"/>
                  </a:moveTo>
                  <a:lnTo>
                    <a:pt x="38329955" y="0"/>
                  </a:lnTo>
                  <a:lnTo>
                    <a:pt x="38329955" y="144780"/>
                  </a:lnTo>
                  <a:lnTo>
                    <a:pt x="38185176" y="144780"/>
                  </a:lnTo>
                  <a:lnTo>
                    <a:pt x="381851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185176" y="0"/>
                  </a:lnTo>
                  <a:lnTo>
                    <a:pt x="381851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370078" y="5384868"/>
            <a:ext cx="1299058" cy="1339517"/>
            <a:chOff x="0" y="0"/>
            <a:chExt cx="6158201" cy="6350000"/>
          </a:xfrm>
        </p:grpSpPr>
        <p:sp>
          <p:nvSpPr>
            <p:cNvPr name="Freeform 29" id="29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r="r" b="b" t="t" l="l"/>
              <a:pathLst>
                <a:path h="6205220" w="6013421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8201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4449462" y="5585463"/>
            <a:ext cx="7376796" cy="985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604">
                <a:solidFill>
                  <a:srgbClr val="000000"/>
                </a:solidFill>
                <a:latin typeface="Fira Code Bold"/>
              </a:rPr>
              <a:t>Participant provides commentary while completing tasks and facilitator takes notes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5580058" y="4045351"/>
            <a:ext cx="8085611" cy="1339517"/>
            <a:chOff x="0" y="0"/>
            <a:chExt cx="38329956" cy="6350000"/>
          </a:xfrm>
        </p:grpSpPr>
        <p:sp>
          <p:nvSpPr>
            <p:cNvPr name="Freeform 33" id="33"/>
            <p:cNvSpPr/>
            <p:nvPr/>
          </p:nvSpPr>
          <p:spPr>
            <a:xfrm>
              <a:off x="72390" y="72390"/>
              <a:ext cx="38185176" cy="6205220"/>
            </a:xfrm>
            <a:custGeom>
              <a:avLst/>
              <a:gdLst/>
              <a:ahLst/>
              <a:cxnLst/>
              <a:rect r="r" b="b" t="t" l="l"/>
              <a:pathLst>
                <a:path h="6205220" w="38185176">
                  <a:moveTo>
                    <a:pt x="0" y="0"/>
                  </a:moveTo>
                  <a:lnTo>
                    <a:pt x="38185176" y="0"/>
                  </a:lnTo>
                  <a:lnTo>
                    <a:pt x="38185176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34" id="34"/>
            <p:cNvSpPr/>
            <p:nvPr/>
          </p:nvSpPr>
          <p:spPr>
            <a:xfrm>
              <a:off x="0" y="0"/>
              <a:ext cx="38329955" cy="6350000"/>
            </a:xfrm>
            <a:custGeom>
              <a:avLst/>
              <a:gdLst/>
              <a:ahLst/>
              <a:cxnLst/>
              <a:rect r="r" b="b" t="t" l="l"/>
              <a:pathLst>
                <a:path h="6350000" w="38329955">
                  <a:moveTo>
                    <a:pt x="38185176" y="6205220"/>
                  </a:moveTo>
                  <a:lnTo>
                    <a:pt x="38329955" y="6205220"/>
                  </a:lnTo>
                  <a:lnTo>
                    <a:pt x="38329955" y="6350000"/>
                  </a:lnTo>
                  <a:lnTo>
                    <a:pt x="38185176" y="6350000"/>
                  </a:lnTo>
                  <a:lnTo>
                    <a:pt x="38185176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38185176" y="144780"/>
                  </a:moveTo>
                  <a:lnTo>
                    <a:pt x="38329955" y="144780"/>
                  </a:lnTo>
                  <a:lnTo>
                    <a:pt x="38329955" y="6205220"/>
                  </a:lnTo>
                  <a:lnTo>
                    <a:pt x="38185176" y="6205220"/>
                  </a:lnTo>
                  <a:lnTo>
                    <a:pt x="38185176" y="144780"/>
                  </a:lnTo>
                  <a:close/>
                  <a:moveTo>
                    <a:pt x="144780" y="6205220"/>
                  </a:moveTo>
                  <a:lnTo>
                    <a:pt x="38185176" y="6205220"/>
                  </a:lnTo>
                  <a:lnTo>
                    <a:pt x="38185176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38185176" y="0"/>
                  </a:moveTo>
                  <a:lnTo>
                    <a:pt x="38329955" y="0"/>
                  </a:lnTo>
                  <a:lnTo>
                    <a:pt x="38329955" y="144780"/>
                  </a:lnTo>
                  <a:lnTo>
                    <a:pt x="38185176" y="144780"/>
                  </a:lnTo>
                  <a:lnTo>
                    <a:pt x="3818517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185176" y="0"/>
                  </a:lnTo>
                  <a:lnTo>
                    <a:pt x="3818517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665669" y="4045351"/>
            <a:ext cx="1299058" cy="1339517"/>
            <a:chOff x="0" y="0"/>
            <a:chExt cx="6158201" cy="6350000"/>
          </a:xfrm>
        </p:grpSpPr>
        <p:sp>
          <p:nvSpPr>
            <p:cNvPr name="Freeform 36" id="36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r="r" b="b" t="t" l="l"/>
              <a:pathLst>
                <a:path h="6205220" w="6013421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37" id="37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8201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5745053" y="4407184"/>
            <a:ext cx="7407315" cy="663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604">
                <a:solidFill>
                  <a:srgbClr val="000000"/>
                </a:solidFill>
                <a:latin typeface="Fira Code Bold"/>
              </a:rPr>
              <a:t>Facilitator asks participant relevant follow-up questions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6350" y="5324337"/>
            <a:ext cx="2902579" cy="2936893"/>
            <a:chOff x="0" y="0"/>
            <a:chExt cx="22330678" cy="22594670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22185898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22185898">
                  <a:moveTo>
                    <a:pt x="0" y="0"/>
                  </a:moveTo>
                  <a:lnTo>
                    <a:pt x="22185898" y="0"/>
                  </a:lnTo>
                  <a:lnTo>
                    <a:pt x="22185898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2233067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22330679">
                  <a:moveTo>
                    <a:pt x="22185899" y="22449890"/>
                  </a:moveTo>
                  <a:lnTo>
                    <a:pt x="22330679" y="22449890"/>
                  </a:lnTo>
                  <a:lnTo>
                    <a:pt x="22330679" y="22594670"/>
                  </a:lnTo>
                  <a:lnTo>
                    <a:pt x="22185899" y="22594670"/>
                  </a:lnTo>
                  <a:lnTo>
                    <a:pt x="22185899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22185899" y="144780"/>
                  </a:moveTo>
                  <a:lnTo>
                    <a:pt x="22330679" y="144780"/>
                  </a:lnTo>
                  <a:lnTo>
                    <a:pt x="22330679" y="22449890"/>
                  </a:lnTo>
                  <a:lnTo>
                    <a:pt x="22185899" y="22449890"/>
                  </a:lnTo>
                  <a:lnTo>
                    <a:pt x="22185899" y="144780"/>
                  </a:lnTo>
                  <a:close/>
                  <a:moveTo>
                    <a:pt x="144780" y="22449890"/>
                  </a:moveTo>
                  <a:lnTo>
                    <a:pt x="22185899" y="22449890"/>
                  </a:lnTo>
                  <a:lnTo>
                    <a:pt x="22185899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22185899" y="0"/>
                  </a:moveTo>
                  <a:lnTo>
                    <a:pt x="22330679" y="0"/>
                  </a:lnTo>
                  <a:lnTo>
                    <a:pt x="22330679" y="144780"/>
                  </a:lnTo>
                  <a:lnTo>
                    <a:pt x="22185899" y="144780"/>
                  </a:lnTo>
                  <a:lnTo>
                    <a:pt x="221858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85899" y="0"/>
                  </a:lnTo>
                  <a:lnTo>
                    <a:pt x="221858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81102" y="5188636"/>
            <a:ext cx="2926376" cy="2936893"/>
            <a:chOff x="0" y="0"/>
            <a:chExt cx="22513753" cy="22594670"/>
          </a:xfrm>
        </p:grpSpPr>
        <p:sp>
          <p:nvSpPr>
            <p:cNvPr name="Freeform 6" id="6"/>
            <p:cNvSpPr/>
            <p:nvPr/>
          </p:nvSpPr>
          <p:spPr>
            <a:xfrm>
              <a:off x="72390" y="72390"/>
              <a:ext cx="22368974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22368974">
                  <a:moveTo>
                    <a:pt x="0" y="0"/>
                  </a:moveTo>
                  <a:lnTo>
                    <a:pt x="22368974" y="0"/>
                  </a:lnTo>
                  <a:lnTo>
                    <a:pt x="22368974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22513753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22513753">
                  <a:moveTo>
                    <a:pt x="22368974" y="22449890"/>
                  </a:moveTo>
                  <a:lnTo>
                    <a:pt x="22513753" y="22449890"/>
                  </a:lnTo>
                  <a:lnTo>
                    <a:pt x="22513753" y="22594670"/>
                  </a:lnTo>
                  <a:lnTo>
                    <a:pt x="22368974" y="22594670"/>
                  </a:lnTo>
                  <a:lnTo>
                    <a:pt x="22368974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22368974" y="144780"/>
                  </a:moveTo>
                  <a:lnTo>
                    <a:pt x="22513753" y="144780"/>
                  </a:lnTo>
                  <a:lnTo>
                    <a:pt x="22513753" y="22449890"/>
                  </a:lnTo>
                  <a:lnTo>
                    <a:pt x="22368974" y="22449890"/>
                  </a:lnTo>
                  <a:lnTo>
                    <a:pt x="22368974" y="144780"/>
                  </a:lnTo>
                  <a:close/>
                  <a:moveTo>
                    <a:pt x="144780" y="22449890"/>
                  </a:moveTo>
                  <a:lnTo>
                    <a:pt x="22368974" y="22449890"/>
                  </a:lnTo>
                  <a:lnTo>
                    <a:pt x="22368974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22368974" y="0"/>
                  </a:moveTo>
                  <a:lnTo>
                    <a:pt x="22513753" y="0"/>
                  </a:lnTo>
                  <a:lnTo>
                    <a:pt x="22513753" y="144780"/>
                  </a:lnTo>
                  <a:lnTo>
                    <a:pt x="22368974" y="144780"/>
                  </a:lnTo>
                  <a:lnTo>
                    <a:pt x="223689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68974" y="0"/>
                  </a:lnTo>
                  <a:lnTo>
                    <a:pt x="223689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7487988" y="4490277"/>
            <a:ext cx="800012" cy="2964431"/>
            <a:chOff x="0" y="0"/>
            <a:chExt cx="4938343" cy="18298954"/>
          </a:xfrm>
        </p:grpSpPr>
        <p:sp>
          <p:nvSpPr>
            <p:cNvPr name="Freeform 11" id="11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3" id="13"/>
          <p:cNvSpPr/>
          <p:nvPr/>
        </p:nvSpPr>
        <p:spPr>
          <a:xfrm rot="0">
            <a:off x="17696885" y="5958205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17696885" y="583264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17696885" y="608377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5345731" y="5324337"/>
            <a:ext cx="2902579" cy="2936893"/>
            <a:chOff x="0" y="0"/>
            <a:chExt cx="22330678" cy="22594670"/>
          </a:xfrm>
        </p:grpSpPr>
        <p:sp>
          <p:nvSpPr>
            <p:cNvPr name="Freeform 17" id="17"/>
            <p:cNvSpPr/>
            <p:nvPr/>
          </p:nvSpPr>
          <p:spPr>
            <a:xfrm>
              <a:off x="72390" y="72390"/>
              <a:ext cx="22185898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22185898">
                  <a:moveTo>
                    <a:pt x="0" y="0"/>
                  </a:moveTo>
                  <a:lnTo>
                    <a:pt x="22185898" y="0"/>
                  </a:lnTo>
                  <a:lnTo>
                    <a:pt x="22185898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0" y="0"/>
              <a:ext cx="2233067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22330679">
                  <a:moveTo>
                    <a:pt x="22185899" y="22449890"/>
                  </a:moveTo>
                  <a:lnTo>
                    <a:pt x="22330679" y="22449890"/>
                  </a:lnTo>
                  <a:lnTo>
                    <a:pt x="22330679" y="22594670"/>
                  </a:lnTo>
                  <a:lnTo>
                    <a:pt x="22185899" y="22594670"/>
                  </a:lnTo>
                  <a:lnTo>
                    <a:pt x="22185899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22185899" y="144780"/>
                  </a:moveTo>
                  <a:lnTo>
                    <a:pt x="22330679" y="144780"/>
                  </a:lnTo>
                  <a:lnTo>
                    <a:pt x="22330679" y="22449890"/>
                  </a:lnTo>
                  <a:lnTo>
                    <a:pt x="22185899" y="22449890"/>
                  </a:lnTo>
                  <a:lnTo>
                    <a:pt x="22185899" y="144780"/>
                  </a:lnTo>
                  <a:close/>
                  <a:moveTo>
                    <a:pt x="144780" y="22449890"/>
                  </a:moveTo>
                  <a:lnTo>
                    <a:pt x="22185899" y="22449890"/>
                  </a:lnTo>
                  <a:lnTo>
                    <a:pt x="22185899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22185899" y="0"/>
                  </a:moveTo>
                  <a:lnTo>
                    <a:pt x="22330679" y="0"/>
                  </a:lnTo>
                  <a:lnTo>
                    <a:pt x="22330679" y="144780"/>
                  </a:lnTo>
                  <a:lnTo>
                    <a:pt x="22185899" y="144780"/>
                  </a:lnTo>
                  <a:lnTo>
                    <a:pt x="221858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85899" y="0"/>
                  </a:lnTo>
                  <a:lnTo>
                    <a:pt x="221858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130483" y="5188636"/>
            <a:ext cx="2926376" cy="2936893"/>
            <a:chOff x="0" y="0"/>
            <a:chExt cx="22513753" cy="22594670"/>
          </a:xfrm>
        </p:grpSpPr>
        <p:sp>
          <p:nvSpPr>
            <p:cNvPr name="Freeform 20" id="20"/>
            <p:cNvSpPr/>
            <p:nvPr/>
          </p:nvSpPr>
          <p:spPr>
            <a:xfrm>
              <a:off x="72390" y="72390"/>
              <a:ext cx="22368974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22368974">
                  <a:moveTo>
                    <a:pt x="0" y="0"/>
                  </a:moveTo>
                  <a:lnTo>
                    <a:pt x="22368974" y="0"/>
                  </a:lnTo>
                  <a:lnTo>
                    <a:pt x="22368974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0"/>
              <a:ext cx="22513753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22513753">
                  <a:moveTo>
                    <a:pt x="22368974" y="22449890"/>
                  </a:moveTo>
                  <a:lnTo>
                    <a:pt x="22513753" y="22449890"/>
                  </a:lnTo>
                  <a:lnTo>
                    <a:pt x="22513753" y="22594670"/>
                  </a:lnTo>
                  <a:lnTo>
                    <a:pt x="22368974" y="22594670"/>
                  </a:lnTo>
                  <a:lnTo>
                    <a:pt x="22368974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22368974" y="144780"/>
                  </a:moveTo>
                  <a:lnTo>
                    <a:pt x="22513753" y="144780"/>
                  </a:lnTo>
                  <a:lnTo>
                    <a:pt x="22513753" y="22449890"/>
                  </a:lnTo>
                  <a:lnTo>
                    <a:pt x="22368974" y="22449890"/>
                  </a:lnTo>
                  <a:lnTo>
                    <a:pt x="22368974" y="144780"/>
                  </a:lnTo>
                  <a:close/>
                  <a:moveTo>
                    <a:pt x="144780" y="22449890"/>
                  </a:moveTo>
                  <a:lnTo>
                    <a:pt x="22368974" y="22449890"/>
                  </a:lnTo>
                  <a:lnTo>
                    <a:pt x="22368974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22368974" y="0"/>
                  </a:moveTo>
                  <a:lnTo>
                    <a:pt x="22513753" y="0"/>
                  </a:lnTo>
                  <a:lnTo>
                    <a:pt x="22513753" y="144780"/>
                  </a:lnTo>
                  <a:lnTo>
                    <a:pt x="22368974" y="144780"/>
                  </a:lnTo>
                  <a:lnTo>
                    <a:pt x="223689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68974" y="0"/>
                  </a:lnTo>
                  <a:lnTo>
                    <a:pt x="223689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8795468" y="5324337"/>
            <a:ext cx="2902579" cy="2936893"/>
            <a:chOff x="0" y="0"/>
            <a:chExt cx="22330678" cy="22594670"/>
          </a:xfrm>
        </p:grpSpPr>
        <p:sp>
          <p:nvSpPr>
            <p:cNvPr name="Freeform 23" id="23"/>
            <p:cNvSpPr/>
            <p:nvPr/>
          </p:nvSpPr>
          <p:spPr>
            <a:xfrm>
              <a:off x="72390" y="72390"/>
              <a:ext cx="22185898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22185898">
                  <a:moveTo>
                    <a:pt x="0" y="0"/>
                  </a:moveTo>
                  <a:lnTo>
                    <a:pt x="22185898" y="0"/>
                  </a:lnTo>
                  <a:lnTo>
                    <a:pt x="22185898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4" id="24"/>
            <p:cNvSpPr/>
            <p:nvPr/>
          </p:nvSpPr>
          <p:spPr>
            <a:xfrm>
              <a:off x="0" y="0"/>
              <a:ext cx="2233067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22330679">
                  <a:moveTo>
                    <a:pt x="22185899" y="22449890"/>
                  </a:moveTo>
                  <a:lnTo>
                    <a:pt x="22330679" y="22449890"/>
                  </a:lnTo>
                  <a:lnTo>
                    <a:pt x="22330679" y="22594670"/>
                  </a:lnTo>
                  <a:lnTo>
                    <a:pt x="22185899" y="22594670"/>
                  </a:lnTo>
                  <a:lnTo>
                    <a:pt x="22185899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22185899" y="144780"/>
                  </a:moveTo>
                  <a:lnTo>
                    <a:pt x="22330679" y="144780"/>
                  </a:lnTo>
                  <a:lnTo>
                    <a:pt x="22330679" y="22449890"/>
                  </a:lnTo>
                  <a:lnTo>
                    <a:pt x="22185899" y="22449890"/>
                  </a:lnTo>
                  <a:lnTo>
                    <a:pt x="22185899" y="144780"/>
                  </a:lnTo>
                  <a:close/>
                  <a:moveTo>
                    <a:pt x="144780" y="22449890"/>
                  </a:moveTo>
                  <a:lnTo>
                    <a:pt x="22185899" y="22449890"/>
                  </a:lnTo>
                  <a:lnTo>
                    <a:pt x="22185899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22185899" y="0"/>
                  </a:moveTo>
                  <a:lnTo>
                    <a:pt x="22330679" y="0"/>
                  </a:lnTo>
                  <a:lnTo>
                    <a:pt x="22330679" y="144780"/>
                  </a:lnTo>
                  <a:lnTo>
                    <a:pt x="22185899" y="144780"/>
                  </a:lnTo>
                  <a:lnTo>
                    <a:pt x="221858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85899" y="0"/>
                  </a:lnTo>
                  <a:lnTo>
                    <a:pt x="221858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580220" y="5188636"/>
            <a:ext cx="2926376" cy="2936893"/>
            <a:chOff x="0" y="0"/>
            <a:chExt cx="22513753" cy="22594670"/>
          </a:xfrm>
        </p:grpSpPr>
        <p:sp>
          <p:nvSpPr>
            <p:cNvPr name="Freeform 26" id="26"/>
            <p:cNvSpPr/>
            <p:nvPr/>
          </p:nvSpPr>
          <p:spPr>
            <a:xfrm>
              <a:off x="72390" y="72390"/>
              <a:ext cx="22368974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22368974">
                  <a:moveTo>
                    <a:pt x="0" y="0"/>
                  </a:moveTo>
                  <a:lnTo>
                    <a:pt x="22368974" y="0"/>
                  </a:lnTo>
                  <a:lnTo>
                    <a:pt x="22368974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0" y="0"/>
              <a:ext cx="22513753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22513753">
                  <a:moveTo>
                    <a:pt x="22368974" y="22449890"/>
                  </a:moveTo>
                  <a:lnTo>
                    <a:pt x="22513753" y="22449890"/>
                  </a:lnTo>
                  <a:lnTo>
                    <a:pt x="22513753" y="22594670"/>
                  </a:lnTo>
                  <a:lnTo>
                    <a:pt x="22368974" y="22594670"/>
                  </a:lnTo>
                  <a:lnTo>
                    <a:pt x="22368974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22368974" y="144780"/>
                  </a:moveTo>
                  <a:lnTo>
                    <a:pt x="22513753" y="144780"/>
                  </a:lnTo>
                  <a:lnTo>
                    <a:pt x="22513753" y="22449890"/>
                  </a:lnTo>
                  <a:lnTo>
                    <a:pt x="22368974" y="22449890"/>
                  </a:lnTo>
                  <a:lnTo>
                    <a:pt x="22368974" y="144780"/>
                  </a:lnTo>
                  <a:close/>
                  <a:moveTo>
                    <a:pt x="144780" y="22449890"/>
                  </a:moveTo>
                  <a:lnTo>
                    <a:pt x="22368974" y="22449890"/>
                  </a:lnTo>
                  <a:lnTo>
                    <a:pt x="22368974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22368974" y="0"/>
                  </a:moveTo>
                  <a:lnTo>
                    <a:pt x="22513753" y="0"/>
                  </a:lnTo>
                  <a:lnTo>
                    <a:pt x="22513753" y="144780"/>
                  </a:lnTo>
                  <a:lnTo>
                    <a:pt x="22368974" y="144780"/>
                  </a:lnTo>
                  <a:lnTo>
                    <a:pt x="223689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68974" y="0"/>
                  </a:lnTo>
                  <a:lnTo>
                    <a:pt x="223689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190656" y="5324337"/>
            <a:ext cx="2902579" cy="2936893"/>
            <a:chOff x="0" y="0"/>
            <a:chExt cx="22330678" cy="22594670"/>
          </a:xfrm>
        </p:grpSpPr>
        <p:sp>
          <p:nvSpPr>
            <p:cNvPr name="Freeform 29" id="29"/>
            <p:cNvSpPr/>
            <p:nvPr/>
          </p:nvSpPr>
          <p:spPr>
            <a:xfrm>
              <a:off x="72390" y="72390"/>
              <a:ext cx="22185898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22185898">
                  <a:moveTo>
                    <a:pt x="0" y="0"/>
                  </a:moveTo>
                  <a:lnTo>
                    <a:pt x="22185898" y="0"/>
                  </a:lnTo>
                  <a:lnTo>
                    <a:pt x="22185898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0" y="0"/>
              <a:ext cx="2233067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22330679">
                  <a:moveTo>
                    <a:pt x="22185899" y="22449890"/>
                  </a:moveTo>
                  <a:lnTo>
                    <a:pt x="22330679" y="22449890"/>
                  </a:lnTo>
                  <a:lnTo>
                    <a:pt x="22330679" y="22594670"/>
                  </a:lnTo>
                  <a:lnTo>
                    <a:pt x="22185899" y="22594670"/>
                  </a:lnTo>
                  <a:lnTo>
                    <a:pt x="22185899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22185899" y="144780"/>
                  </a:moveTo>
                  <a:lnTo>
                    <a:pt x="22330679" y="144780"/>
                  </a:lnTo>
                  <a:lnTo>
                    <a:pt x="22330679" y="22449890"/>
                  </a:lnTo>
                  <a:lnTo>
                    <a:pt x="22185899" y="22449890"/>
                  </a:lnTo>
                  <a:lnTo>
                    <a:pt x="22185899" y="144780"/>
                  </a:lnTo>
                  <a:close/>
                  <a:moveTo>
                    <a:pt x="144780" y="22449890"/>
                  </a:moveTo>
                  <a:lnTo>
                    <a:pt x="22185899" y="22449890"/>
                  </a:lnTo>
                  <a:lnTo>
                    <a:pt x="22185899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22185899" y="0"/>
                  </a:moveTo>
                  <a:lnTo>
                    <a:pt x="22330679" y="0"/>
                  </a:lnTo>
                  <a:lnTo>
                    <a:pt x="22330679" y="144780"/>
                  </a:lnTo>
                  <a:lnTo>
                    <a:pt x="22185899" y="144780"/>
                  </a:lnTo>
                  <a:lnTo>
                    <a:pt x="221858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85899" y="0"/>
                  </a:lnTo>
                  <a:lnTo>
                    <a:pt x="221858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1975408" y="5188636"/>
            <a:ext cx="2926376" cy="2936893"/>
            <a:chOff x="0" y="0"/>
            <a:chExt cx="22513753" cy="22594670"/>
          </a:xfrm>
        </p:grpSpPr>
        <p:sp>
          <p:nvSpPr>
            <p:cNvPr name="Freeform 32" id="32"/>
            <p:cNvSpPr/>
            <p:nvPr/>
          </p:nvSpPr>
          <p:spPr>
            <a:xfrm>
              <a:off x="72390" y="72390"/>
              <a:ext cx="22368974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22368974">
                  <a:moveTo>
                    <a:pt x="0" y="0"/>
                  </a:moveTo>
                  <a:lnTo>
                    <a:pt x="22368974" y="0"/>
                  </a:lnTo>
                  <a:lnTo>
                    <a:pt x="22368974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0" y="0"/>
              <a:ext cx="22513753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22513753">
                  <a:moveTo>
                    <a:pt x="22368974" y="22449890"/>
                  </a:moveTo>
                  <a:lnTo>
                    <a:pt x="22513753" y="22449890"/>
                  </a:lnTo>
                  <a:lnTo>
                    <a:pt x="22513753" y="22594670"/>
                  </a:lnTo>
                  <a:lnTo>
                    <a:pt x="22368974" y="22594670"/>
                  </a:lnTo>
                  <a:lnTo>
                    <a:pt x="22368974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22368974" y="144780"/>
                  </a:moveTo>
                  <a:lnTo>
                    <a:pt x="22513753" y="144780"/>
                  </a:lnTo>
                  <a:lnTo>
                    <a:pt x="22513753" y="22449890"/>
                  </a:lnTo>
                  <a:lnTo>
                    <a:pt x="22368974" y="22449890"/>
                  </a:lnTo>
                  <a:lnTo>
                    <a:pt x="22368974" y="144780"/>
                  </a:lnTo>
                  <a:close/>
                  <a:moveTo>
                    <a:pt x="144780" y="22449890"/>
                  </a:moveTo>
                  <a:lnTo>
                    <a:pt x="22368974" y="22449890"/>
                  </a:lnTo>
                  <a:lnTo>
                    <a:pt x="22368974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22368974" y="0"/>
                  </a:moveTo>
                  <a:lnTo>
                    <a:pt x="22513753" y="0"/>
                  </a:lnTo>
                  <a:lnTo>
                    <a:pt x="22513753" y="144780"/>
                  </a:lnTo>
                  <a:lnTo>
                    <a:pt x="22368974" y="144780"/>
                  </a:lnTo>
                  <a:lnTo>
                    <a:pt x="223689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68974" y="0"/>
                  </a:lnTo>
                  <a:lnTo>
                    <a:pt x="223689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19739" y="2266650"/>
            <a:ext cx="2049102" cy="2683348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91424" y="2322428"/>
            <a:ext cx="1700217" cy="2750352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46807" y="2438284"/>
            <a:ext cx="2541746" cy="251864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95010" y="2239204"/>
            <a:ext cx="1087171" cy="29168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2844932" y="1286704"/>
            <a:ext cx="11084473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PARTICIPANT OVERVIEW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87986" y="5906054"/>
            <a:ext cx="2712608" cy="208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- 21 year female @ Brown</a:t>
            </a:r>
          </a:p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 from Atlanta, GA</a:t>
            </a:r>
          </a:p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loves lululemon workout gear and design!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862557" y="5286237"/>
            <a:ext cx="2476166" cy="41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7"/>
              </a:lnSpc>
            </a:pPr>
            <a:r>
              <a:rPr lang="en-US" sz="2483">
                <a:solidFill>
                  <a:srgbClr val="000000"/>
                </a:solidFill>
                <a:latin typeface="Roboto Mono Regular Bold"/>
              </a:rPr>
              <a:t>PARTICIPANT 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344250" y="5906054"/>
            <a:ext cx="2594565" cy="1385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-42 year old mother of 2</a:t>
            </a:r>
          </a:p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-homegrown Palo Alto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248525" y="5286237"/>
            <a:ext cx="2690290" cy="41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7"/>
              </a:lnSpc>
            </a:pPr>
            <a:r>
              <a:rPr lang="en-US" sz="2483">
                <a:solidFill>
                  <a:srgbClr val="000000"/>
                </a:solidFill>
                <a:latin typeface="Roboto Mono Regular Bold"/>
              </a:rPr>
              <a:t>PARTICIPANT 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746125" y="5731313"/>
            <a:ext cx="2594565" cy="243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-20 year old female from Binghamton</a:t>
            </a:r>
          </a:p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University</a:t>
            </a:r>
          </a:p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-doesn't like working out</a:t>
            </a:r>
          </a:p>
          <a:p>
            <a:pPr>
              <a:lnSpc>
                <a:spcPts val="2763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2189175" y="5906054"/>
            <a:ext cx="2498840" cy="2084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-30 year male from Nashville, Tennessee</a:t>
            </a:r>
          </a:p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-moderately works out</a:t>
            </a:r>
          </a:p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98263" y="5286237"/>
            <a:ext cx="2690290" cy="41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7"/>
              </a:lnSpc>
            </a:pPr>
            <a:r>
              <a:rPr lang="en-US" sz="2483">
                <a:solidFill>
                  <a:srgbClr val="000000"/>
                </a:solidFill>
                <a:latin typeface="Roboto Mono Regular Bold"/>
              </a:rPr>
              <a:t>PARTICIPANT 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093450" y="5286237"/>
            <a:ext cx="2690290" cy="41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7"/>
              </a:lnSpc>
            </a:pPr>
            <a:r>
              <a:rPr lang="en-US" sz="2483">
                <a:solidFill>
                  <a:srgbClr val="000000"/>
                </a:solidFill>
                <a:latin typeface="Roboto Mono Regular Bold"/>
              </a:rPr>
              <a:t>PARTICIPANT 4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862557" y="8748382"/>
            <a:ext cx="2902579" cy="1293706"/>
            <a:chOff x="0" y="0"/>
            <a:chExt cx="22330678" cy="9952987"/>
          </a:xfrm>
        </p:grpSpPr>
        <p:sp>
          <p:nvSpPr>
            <p:cNvPr name="Freeform 48" id="48"/>
            <p:cNvSpPr/>
            <p:nvPr/>
          </p:nvSpPr>
          <p:spPr>
            <a:xfrm>
              <a:off x="72390" y="72390"/>
              <a:ext cx="22185898" cy="9808207"/>
            </a:xfrm>
            <a:custGeom>
              <a:avLst/>
              <a:gdLst/>
              <a:ahLst/>
              <a:cxnLst/>
              <a:rect r="r" b="b" t="t" l="l"/>
              <a:pathLst>
                <a:path h="9808207" w="22185898">
                  <a:moveTo>
                    <a:pt x="0" y="0"/>
                  </a:moveTo>
                  <a:lnTo>
                    <a:pt x="22185898" y="0"/>
                  </a:lnTo>
                  <a:lnTo>
                    <a:pt x="22185898" y="9808207"/>
                  </a:lnTo>
                  <a:lnTo>
                    <a:pt x="0" y="9808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49" id="49"/>
            <p:cNvSpPr/>
            <p:nvPr/>
          </p:nvSpPr>
          <p:spPr>
            <a:xfrm>
              <a:off x="0" y="0"/>
              <a:ext cx="22330679" cy="9952987"/>
            </a:xfrm>
            <a:custGeom>
              <a:avLst/>
              <a:gdLst/>
              <a:ahLst/>
              <a:cxnLst/>
              <a:rect r="r" b="b" t="t" l="l"/>
              <a:pathLst>
                <a:path h="9952987" w="22330679">
                  <a:moveTo>
                    <a:pt x="22185899" y="9808207"/>
                  </a:moveTo>
                  <a:lnTo>
                    <a:pt x="22330679" y="9808207"/>
                  </a:lnTo>
                  <a:lnTo>
                    <a:pt x="22330679" y="9952987"/>
                  </a:lnTo>
                  <a:lnTo>
                    <a:pt x="22185899" y="9952987"/>
                  </a:lnTo>
                  <a:lnTo>
                    <a:pt x="22185899" y="980820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08207"/>
                  </a:lnTo>
                  <a:lnTo>
                    <a:pt x="0" y="9808207"/>
                  </a:lnTo>
                  <a:lnTo>
                    <a:pt x="0" y="144780"/>
                  </a:lnTo>
                  <a:close/>
                  <a:moveTo>
                    <a:pt x="0" y="9808207"/>
                  </a:moveTo>
                  <a:lnTo>
                    <a:pt x="144780" y="9808207"/>
                  </a:lnTo>
                  <a:lnTo>
                    <a:pt x="144780" y="9952987"/>
                  </a:lnTo>
                  <a:lnTo>
                    <a:pt x="0" y="9952987"/>
                  </a:lnTo>
                  <a:lnTo>
                    <a:pt x="0" y="9808207"/>
                  </a:lnTo>
                  <a:close/>
                  <a:moveTo>
                    <a:pt x="22185899" y="144780"/>
                  </a:moveTo>
                  <a:lnTo>
                    <a:pt x="22330679" y="144780"/>
                  </a:lnTo>
                  <a:lnTo>
                    <a:pt x="22330679" y="9808207"/>
                  </a:lnTo>
                  <a:lnTo>
                    <a:pt x="22185899" y="9808207"/>
                  </a:lnTo>
                  <a:lnTo>
                    <a:pt x="22185899" y="144780"/>
                  </a:lnTo>
                  <a:close/>
                  <a:moveTo>
                    <a:pt x="144780" y="9808207"/>
                  </a:moveTo>
                  <a:lnTo>
                    <a:pt x="22185899" y="9808207"/>
                  </a:lnTo>
                  <a:lnTo>
                    <a:pt x="22185899" y="9952987"/>
                  </a:lnTo>
                  <a:lnTo>
                    <a:pt x="144780" y="9952987"/>
                  </a:lnTo>
                  <a:lnTo>
                    <a:pt x="144780" y="9808207"/>
                  </a:lnTo>
                  <a:close/>
                  <a:moveTo>
                    <a:pt x="22185899" y="0"/>
                  </a:moveTo>
                  <a:lnTo>
                    <a:pt x="22330679" y="0"/>
                  </a:lnTo>
                  <a:lnTo>
                    <a:pt x="22330679" y="144780"/>
                  </a:lnTo>
                  <a:lnTo>
                    <a:pt x="22185899" y="144780"/>
                  </a:lnTo>
                  <a:lnTo>
                    <a:pt x="221858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85899" y="0"/>
                  </a:lnTo>
                  <a:lnTo>
                    <a:pt x="221858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1681102" y="8538869"/>
            <a:ext cx="2926376" cy="1365548"/>
            <a:chOff x="0" y="0"/>
            <a:chExt cx="22513753" cy="10505699"/>
          </a:xfrm>
        </p:grpSpPr>
        <p:sp>
          <p:nvSpPr>
            <p:cNvPr name="Freeform 51" id="51"/>
            <p:cNvSpPr/>
            <p:nvPr/>
          </p:nvSpPr>
          <p:spPr>
            <a:xfrm>
              <a:off x="72390" y="72390"/>
              <a:ext cx="22368974" cy="10360919"/>
            </a:xfrm>
            <a:custGeom>
              <a:avLst/>
              <a:gdLst/>
              <a:ahLst/>
              <a:cxnLst/>
              <a:rect r="r" b="b" t="t" l="l"/>
              <a:pathLst>
                <a:path h="10360919" w="22368974">
                  <a:moveTo>
                    <a:pt x="0" y="0"/>
                  </a:moveTo>
                  <a:lnTo>
                    <a:pt x="22368974" y="0"/>
                  </a:lnTo>
                  <a:lnTo>
                    <a:pt x="22368974" y="10360919"/>
                  </a:lnTo>
                  <a:lnTo>
                    <a:pt x="0" y="10360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52" id="52"/>
            <p:cNvSpPr/>
            <p:nvPr/>
          </p:nvSpPr>
          <p:spPr>
            <a:xfrm>
              <a:off x="0" y="0"/>
              <a:ext cx="22513753" cy="10505698"/>
            </a:xfrm>
            <a:custGeom>
              <a:avLst/>
              <a:gdLst/>
              <a:ahLst/>
              <a:cxnLst/>
              <a:rect r="r" b="b" t="t" l="l"/>
              <a:pathLst>
                <a:path h="10505698" w="22513753">
                  <a:moveTo>
                    <a:pt x="22368974" y="10360919"/>
                  </a:moveTo>
                  <a:lnTo>
                    <a:pt x="22513753" y="10360919"/>
                  </a:lnTo>
                  <a:lnTo>
                    <a:pt x="22513753" y="10505698"/>
                  </a:lnTo>
                  <a:lnTo>
                    <a:pt x="22368974" y="10505698"/>
                  </a:lnTo>
                  <a:lnTo>
                    <a:pt x="22368974" y="1036091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60919"/>
                  </a:lnTo>
                  <a:lnTo>
                    <a:pt x="0" y="10360919"/>
                  </a:lnTo>
                  <a:lnTo>
                    <a:pt x="0" y="144780"/>
                  </a:lnTo>
                  <a:close/>
                  <a:moveTo>
                    <a:pt x="0" y="10360919"/>
                  </a:moveTo>
                  <a:lnTo>
                    <a:pt x="144780" y="10360919"/>
                  </a:lnTo>
                  <a:lnTo>
                    <a:pt x="144780" y="10505698"/>
                  </a:lnTo>
                  <a:lnTo>
                    <a:pt x="0" y="10505698"/>
                  </a:lnTo>
                  <a:lnTo>
                    <a:pt x="0" y="10360919"/>
                  </a:lnTo>
                  <a:close/>
                  <a:moveTo>
                    <a:pt x="22368974" y="144780"/>
                  </a:moveTo>
                  <a:lnTo>
                    <a:pt x="22513753" y="144780"/>
                  </a:lnTo>
                  <a:lnTo>
                    <a:pt x="22513753" y="10360919"/>
                  </a:lnTo>
                  <a:lnTo>
                    <a:pt x="22368974" y="10360919"/>
                  </a:lnTo>
                  <a:lnTo>
                    <a:pt x="22368974" y="144780"/>
                  </a:lnTo>
                  <a:close/>
                  <a:moveTo>
                    <a:pt x="144780" y="10360919"/>
                  </a:moveTo>
                  <a:lnTo>
                    <a:pt x="22368974" y="10360919"/>
                  </a:lnTo>
                  <a:lnTo>
                    <a:pt x="22368974" y="10505698"/>
                  </a:lnTo>
                  <a:lnTo>
                    <a:pt x="144780" y="10505698"/>
                  </a:lnTo>
                  <a:lnTo>
                    <a:pt x="144780" y="10360919"/>
                  </a:lnTo>
                  <a:close/>
                  <a:moveTo>
                    <a:pt x="22368974" y="0"/>
                  </a:moveTo>
                  <a:lnTo>
                    <a:pt x="22513753" y="0"/>
                  </a:lnTo>
                  <a:lnTo>
                    <a:pt x="22513753" y="144780"/>
                  </a:lnTo>
                  <a:lnTo>
                    <a:pt x="22368974" y="144780"/>
                  </a:lnTo>
                  <a:lnTo>
                    <a:pt x="223689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68974" y="0"/>
                  </a:lnTo>
                  <a:lnTo>
                    <a:pt x="223689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1787986" y="8859136"/>
            <a:ext cx="2712608" cy="68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-recruited from a mutual friend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5311938" y="8716203"/>
            <a:ext cx="2902579" cy="1293706"/>
            <a:chOff x="0" y="0"/>
            <a:chExt cx="22330678" cy="9952987"/>
          </a:xfrm>
        </p:grpSpPr>
        <p:sp>
          <p:nvSpPr>
            <p:cNvPr name="Freeform 55" id="55"/>
            <p:cNvSpPr/>
            <p:nvPr/>
          </p:nvSpPr>
          <p:spPr>
            <a:xfrm>
              <a:off x="72390" y="72390"/>
              <a:ext cx="22185898" cy="9808207"/>
            </a:xfrm>
            <a:custGeom>
              <a:avLst/>
              <a:gdLst/>
              <a:ahLst/>
              <a:cxnLst/>
              <a:rect r="r" b="b" t="t" l="l"/>
              <a:pathLst>
                <a:path h="9808207" w="22185898">
                  <a:moveTo>
                    <a:pt x="0" y="0"/>
                  </a:moveTo>
                  <a:lnTo>
                    <a:pt x="22185898" y="0"/>
                  </a:lnTo>
                  <a:lnTo>
                    <a:pt x="22185898" y="9808207"/>
                  </a:lnTo>
                  <a:lnTo>
                    <a:pt x="0" y="9808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56" id="56"/>
            <p:cNvSpPr/>
            <p:nvPr/>
          </p:nvSpPr>
          <p:spPr>
            <a:xfrm>
              <a:off x="0" y="0"/>
              <a:ext cx="22330679" cy="9952987"/>
            </a:xfrm>
            <a:custGeom>
              <a:avLst/>
              <a:gdLst/>
              <a:ahLst/>
              <a:cxnLst/>
              <a:rect r="r" b="b" t="t" l="l"/>
              <a:pathLst>
                <a:path h="9952987" w="22330679">
                  <a:moveTo>
                    <a:pt x="22185899" y="9808207"/>
                  </a:moveTo>
                  <a:lnTo>
                    <a:pt x="22330679" y="9808207"/>
                  </a:lnTo>
                  <a:lnTo>
                    <a:pt x="22330679" y="9952987"/>
                  </a:lnTo>
                  <a:lnTo>
                    <a:pt x="22185899" y="9952987"/>
                  </a:lnTo>
                  <a:lnTo>
                    <a:pt x="22185899" y="980820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08207"/>
                  </a:lnTo>
                  <a:lnTo>
                    <a:pt x="0" y="9808207"/>
                  </a:lnTo>
                  <a:lnTo>
                    <a:pt x="0" y="144780"/>
                  </a:lnTo>
                  <a:close/>
                  <a:moveTo>
                    <a:pt x="0" y="9808207"/>
                  </a:moveTo>
                  <a:lnTo>
                    <a:pt x="144780" y="9808207"/>
                  </a:lnTo>
                  <a:lnTo>
                    <a:pt x="144780" y="9952987"/>
                  </a:lnTo>
                  <a:lnTo>
                    <a:pt x="0" y="9952987"/>
                  </a:lnTo>
                  <a:lnTo>
                    <a:pt x="0" y="9808207"/>
                  </a:lnTo>
                  <a:close/>
                  <a:moveTo>
                    <a:pt x="22185899" y="144780"/>
                  </a:moveTo>
                  <a:lnTo>
                    <a:pt x="22330679" y="144780"/>
                  </a:lnTo>
                  <a:lnTo>
                    <a:pt x="22330679" y="9808207"/>
                  </a:lnTo>
                  <a:lnTo>
                    <a:pt x="22185899" y="9808207"/>
                  </a:lnTo>
                  <a:lnTo>
                    <a:pt x="22185899" y="144780"/>
                  </a:lnTo>
                  <a:close/>
                  <a:moveTo>
                    <a:pt x="144780" y="9808207"/>
                  </a:moveTo>
                  <a:lnTo>
                    <a:pt x="22185899" y="9808207"/>
                  </a:lnTo>
                  <a:lnTo>
                    <a:pt x="22185899" y="9952987"/>
                  </a:lnTo>
                  <a:lnTo>
                    <a:pt x="144780" y="9952987"/>
                  </a:lnTo>
                  <a:lnTo>
                    <a:pt x="144780" y="9808207"/>
                  </a:lnTo>
                  <a:close/>
                  <a:moveTo>
                    <a:pt x="22185899" y="0"/>
                  </a:moveTo>
                  <a:lnTo>
                    <a:pt x="22330679" y="0"/>
                  </a:lnTo>
                  <a:lnTo>
                    <a:pt x="22330679" y="144780"/>
                  </a:lnTo>
                  <a:lnTo>
                    <a:pt x="22185899" y="144780"/>
                  </a:lnTo>
                  <a:lnTo>
                    <a:pt x="221858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85899" y="0"/>
                  </a:lnTo>
                  <a:lnTo>
                    <a:pt x="221858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5130483" y="8506691"/>
            <a:ext cx="2926376" cy="1365548"/>
            <a:chOff x="0" y="0"/>
            <a:chExt cx="22513753" cy="10505699"/>
          </a:xfrm>
        </p:grpSpPr>
        <p:sp>
          <p:nvSpPr>
            <p:cNvPr name="Freeform 58" id="58"/>
            <p:cNvSpPr/>
            <p:nvPr/>
          </p:nvSpPr>
          <p:spPr>
            <a:xfrm>
              <a:off x="72390" y="72390"/>
              <a:ext cx="22368974" cy="10360919"/>
            </a:xfrm>
            <a:custGeom>
              <a:avLst/>
              <a:gdLst/>
              <a:ahLst/>
              <a:cxnLst/>
              <a:rect r="r" b="b" t="t" l="l"/>
              <a:pathLst>
                <a:path h="10360919" w="22368974">
                  <a:moveTo>
                    <a:pt x="0" y="0"/>
                  </a:moveTo>
                  <a:lnTo>
                    <a:pt x="22368974" y="0"/>
                  </a:lnTo>
                  <a:lnTo>
                    <a:pt x="22368974" y="10360919"/>
                  </a:lnTo>
                  <a:lnTo>
                    <a:pt x="0" y="10360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59" id="59"/>
            <p:cNvSpPr/>
            <p:nvPr/>
          </p:nvSpPr>
          <p:spPr>
            <a:xfrm>
              <a:off x="0" y="0"/>
              <a:ext cx="22513753" cy="10505698"/>
            </a:xfrm>
            <a:custGeom>
              <a:avLst/>
              <a:gdLst/>
              <a:ahLst/>
              <a:cxnLst/>
              <a:rect r="r" b="b" t="t" l="l"/>
              <a:pathLst>
                <a:path h="10505698" w="22513753">
                  <a:moveTo>
                    <a:pt x="22368974" y="10360919"/>
                  </a:moveTo>
                  <a:lnTo>
                    <a:pt x="22513753" y="10360919"/>
                  </a:lnTo>
                  <a:lnTo>
                    <a:pt x="22513753" y="10505698"/>
                  </a:lnTo>
                  <a:lnTo>
                    <a:pt x="22368974" y="10505698"/>
                  </a:lnTo>
                  <a:lnTo>
                    <a:pt x="22368974" y="1036091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60919"/>
                  </a:lnTo>
                  <a:lnTo>
                    <a:pt x="0" y="10360919"/>
                  </a:lnTo>
                  <a:lnTo>
                    <a:pt x="0" y="144780"/>
                  </a:lnTo>
                  <a:close/>
                  <a:moveTo>
                    <a:pt x="0" y="10360919"/>
                  </a:moveTo>
                  <a:lnTo>
                    <a:pt x="144780" y="10360919"/>
                  </a:lnTo>
                  <a:lnTo>
                    <a:pt x="144780" y="10505698"/>
                  </a:lnTo>
                  <a:lnTo>
                    <a:pt x="0" y="10505698"/>
                  </a:lnTo>
                  <a:lnTo>
                    <a:pt x="0" y="10360919"/>
                  </a:lnTo>
                  <a:close/>
                  <a:moveTo>
                    <a:pt x="22368974" y="144780"/>
                  </a:moveTo>
                  <a:lnTo>
                    <a:pt x="22513753" y="144780"/>
                  </a:lnTo>
                  <a:lnTo>
                    <a:pt x="22513753" y="10360919"/>
                  </a:lnTo>
                  <a:lnTo>
                    <a:pt x="22368974" y="10360919"/>
                  </a:lnTo>
                  <a:lnTo>
                    <a:pt x="22368974" y="144780"/>
                  </a:lnTo>
                  <a:close/>
                  <a:moveTo>
                    <a:pt x="144780" y="10360919"/>
                  </a:moveTo>
                  <a:lnTo>
                    <a:pt x="22368974" y="10360919"/>
                  </a:lnTo>
                  <a:lnTo>
                    <a:pt x="22368974" y="10505698"/>
                  </a:lnTo>
                  <a:lnTo>
                    <a:pt x="144780" y="10505698"/>
                  </a:lnTo>
                  <a:lnTo>
                    <a:pt x="144780" y="10360919"/>
                  </a:lnTo>
                  <a:close/>
                  <a:moveTo>
                    <a:pt x="22368974" y="0"/>
                  </a:moveTo>
                  <a:lnTo>
                    <a:pt x="22513753" y="0"/>
                  </a:lnTo>
                  <a:lnTo>
                    <a:pt x="22513753" y="144780"/>
                  </a:lnTo>
                  <a:lnTo>
                    <a:pt x="22368974" y="144780"/>
                  </a:lnTo>
                  <a:lnTo>
                    <a:pt x="223689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68974" y="0"/>
                  </a:lnTo>
                  <a:lnTo>
                    <a:pt x="223689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0" id="60"/>
          <p:cNvSpPr txBox="true"/>
          <p:nvPr/>
        </p:nvSpPr>
        <p:spPr>
          <a:xfrm rot="0">
            <a:off x="5345731" y="8652216"/>
            <a:ext cx="2712608" cy="103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 arbitrarily recruited from SoulCycle class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8761676" y="8716203"/>
            <a:ext cx="2902579" cy="1293706"/>
            <a:chOff x="0" y="0"/>
            <a:chExt cx="22330678" cy="9952987"/>
          </a:xfrm>
        </p:grpSpPr>
        <p:sp>
          <p:nvSpPr>
            <p:cNvPr name="Freeform 62" id="62"/>
            <p:cNvSpPr/>
            <p:nvPr/>
          </p:nvSpPr>
          <p:spPr>
            <a:xfrm>
              <a:off x="72390" y="72390"/>
              <a:ext cx="22185898" cy="9808207"/>
            </a:xfrm>
            <a:custGeom>
              <a:avLst/>
              <a:gdLst/>
              <a:ahLst/>
              <a:cxnLst/>
              <a:rect r="r" b="b" t="t" l="l"/>
              <a:pathLst>
                <a:path h="9808207" w="22185898">
                  <a:moveTo>
                    <a:pt x="0" y="0"/>
                  </a:moveTo>
                  <a:lnTo>
                    <a:pt x="22185898" y="0"/>
                  </a:lnTo>
                  <a:lnTo>
                    <a:pt x="22185898" y="9808207"/>
                  </a:lnTo>
                  <a:lnTo>
                    <a:pt x="0" y="9808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63" id="63"/>
            <p:cNvSpPr/>
            <p:nvPr/>
          </p:nvSpPr>
          <p:spPr>
            <a:xfrm>
              <a:off x="0" y="0"/>
              <a:ext cx="22330679" cy="9952987"/>
            </a:xfrm>
            <a:custGeom>
              <a:avLst/>
              <a:gdLst/>
              <a:ahLst/>
              <a:cxnLst/>
              <a:rect r="r" b="b" t="t" l="l"/>
              <a:pathLst>
                <a:path h="9952987" w="22330679">
                  <a:moveTo>
                    <a:pt x="22185899" y="9808207"/>
                  </a:moveTo>
                  <a:lnTo>
                    <a:pt x="22330679" y="9808207"/>
                  </a:lnTo>
                  <a:lnTo>
                    <a:pt x="22330679" y="9952987"/>
                  </a:lnTo>
                  <a:lnTo>
                    <a:pt x="22185899" y="9952987"/>
                  </a:lnTo>
                  <a:lnTo>
                    <a:pt x="22185899" y="980820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08207"/>
                  </a:lnTo>
                  <a:lnTo>
                    <a:pt x="0" y="9808207"/>
                  </a:lnTo>
                  <a:lnTo>
                    <a:pt x="0" y="144780"/>
                  </a:lnTo>
                  <a:close/>
                  <a:moveTo>
                    <a:pt x="0" y="9808207"/>
                  </a:moveTo>
                  <a:lnTo>
                    <a:pt x="144780" y="9808207"/>
                  </a:lnTo>
                  <a:lnTo>
                    <a:pt x="144780" y="9952987"/>
                  </a:lnTo>
                  <a:lnTo>
                    <a:pt x="0" y="9952987"/>
                  </a:lnTo>
                  <a:lnTo>
                    <a:pt x="0" y="9808207"/>
                  </a:lnTo>
                  <a:close/>
                  <a:moveTo>
                    <a:pt x="22185899" y="144780"/>
                  </a:moveTo>
                  <a:lnTo>
                    <a:pt x="22330679" y="144780"/>
                  </a:lnTo>
                  <a:lnTo>
                    <a:pt x="22330679" y="9808207"/>
                  </a:lnTo>
                  <a:lnTo>
                    <a:pt x="22185899" y="9808207"/>
                  </a:lnTo>
                  <a:lnTo>
                    <a:pt x="22185899" y="144780"/>
                  </a:lnTo>
                  <a:close/>
                  <a:moveTo>
                    <a:pt x="144780" y="9808207"/>
                  </a:moveTo>
                  <a:lnTo>
                    <a:pt x="22185899" y="9808207"/>
                  </a:lnTo>
                  <a:lnTo>
                    <a:pt x="22185899" y="9952987"/>
                  </a:lnTo>
                  <a:lnTo>
                    <a:pt x="144780" y="9952987"/>
                  </a:lnTo>
                  <a:lnTo>
                    <a:pt x="144780" y="9808207"/>
                  </a:lnTo>
                  <a:close/>
                  <a:moveTo>
                    <a:pt x="22185899" y="0"/>
                  </a:moveTo>
                  <a:lnTo>
                    <a:pt x="22330679" y="0"/>
                  </a:lnTo>
                  <a:lnTo>
                    <a:pt x="22330679" y="144780"/>
                  </a:lnTo>
                  <a:lnTo>
                    <a:pt x="22185899" y="144780"/>
                  </a:lnTo>
                  <a:lnTo>
                    <a:pt x="221858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85899" y="0"/>
                  </a:lnTo>
                  <a:lnTo>
                    <a:pt x="221858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8580220" y="8506691"/>
            <a:ext cx="2926376" cy="1365548"/>
            <a:chOff x="0" y="0"/>
            <a:chExt cx="22513753" cy="10505699"/>
          </a:xfrm>
        </p:grpSpPr>
        <p:sp>
          <p:nvSpPr>
            <p:cNvPr name="Freeform 65" id="65"/>
            <p:cNvSpPr/>
            <p:nvPr/>
          </p:nvSpPr>
          <p:spPr>
            <a:xfrm>
              <a:off x="72390" y="72390"/>
              <a:ext cx="22368974" cy="10360919"/>
            </a:xfrm>
            <a:custGeom>
              <a:avLst/>
              <a:gdLst/>
              <a:ahLst/>
              <a:cxnLst/>
              <a:rect r="r" b="b" t="t" l="l"/>
              <a:pathLst>
                <a:path h="10360919" w="22368974">
                  <a:moveTo>
                    <a:pt x="0" y="0"/>
                  </a:moveTo>
                  <a:lnTo>
                    <a:pt x="22368974" y="0"/>
                  </a:lnTo>
                  <a:lnTo>
                    <a:pt x="22368974" y="10360919"/>
                  </a:lnTo>
                  <a:lnTo>
                    <a:pt x="0" y="10360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66" id="66"/>
            <p:cNvSpPr/>
            <p:nvPr/>
          </p:nvSpPr>
          <p:spPr>
            <a:xfrm>
              <a:off x="0" y="0"/>
              <a:ext cx="22513753" cy="10505698"/>
            </a:xfrm>
            <a:custGeom>
              <a:avLst/>
              <a:gdLst/>
              <a:ahLst/>
              <a:cxnLst/>
              <a:rect r="r" b="b" t="t" l="l"/>
              <a:pathLst>
                <a:path h="10505698" w="22513753">
                  <a:moveTo>
                    <a:pt x="22368974" y="10360919"/>
                  </a:moveTo>
                  <a:lnTo>
                    <a:pt x="22513753" y="10360919"/>
                  </a:lnTo>
                  <a:lnTo>
                    <a:pt x="22513753" y="10505698"/>
                  </a:lnTo>
                  <a:lnTo>
                    <a:pt x="22368974" y="10505698"/>
                  </a:lnTo>
                  <a:lnTo>
                    <a:pt x="22368974" y="1036091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60919"/>
                  </a:lnTo>
                  <a:lnTo>
                    <a:pt x="0" y="10360919"/>
                  </a:lnTo>
                  <a:lnTo>
                    <a:pt x="0" y="144780"/>
                  </a:lnTo>
                  <a:close/>
                  <a:moveTo>
                    <a:pt x="0" y="10360919"/>
                  </a:moveTo>
                  <a:lnTo>
                    <a:pt x="144780" y="10360919"/>
                  </a:lnTo>
                  <a:lnTo>
                    <a:pt x="144780" y="10505698"/>
                  </a:lnTo>
                  <a:lnTo>
                    <a:pt x="0" y="10505698"/>
                  </a:lnTo>
                  <a:lnTo>
                    <a:pt x="0" y="10360919"/>
                  </a:lnTo>
                  <a:close/>
                  <a:moveTo>
                    <a:pt x="22368974" y="144780"/>
                  </a:moveTo>
                  <a:lnTo>
                    <a:pt x="22513753" y="144780"/>
                  </a:lnTo>
                  <a:lnTo>
                    <a:pt x="22513753" y="10360919"/>
                  </a:lnTo>
                  <a:lnTo>
                    <a:pt x="22368974" y="10360919"/>
                  </a:lnTo>
                  <a:lnTo>
                    <a:pt x="22368974" y="144780"/>
                  </a:lnTo>
                  <a:close/>
                  <a:moveTo>
                    <a:pt x="144780" y="10360919"/>
                  </a:moveTo>
                  <a:lnTo>
                    <a:pt x="22368974" y="10360919"/>
                  </a:lnTo>
                  <a:lnTo>
                    <a:pt x="22368974" y="10505698"/>
                  </a:lnTo>
                  <a:lnTo>
                    <a:pt x="144780" y="10505698"/>
                  </a:lnTo>
                  <a:lnTo>
                    <a:pt x="144780" y="10360919"/>
                  </a:lnTo>
                  <a:close/>
                  <a:moveTo>
                    <a:pt x="22368974" y="0"/>
                  </a:moveTo>
                  <a:lnTo>
                    <a:pt x="22513753" y="0"/>
                  </a:lnTo>
                  <a:lnTo>
                    <a:pt x="22513753" y="144780"/>
                  </a:lnTo>
                  <a:lnTo>
                    <a:pt x="22368974" y="144780"/>
                  </a:lnTo>
                  <a:lnTo>
                    <a:pt x="223689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68974" y="0"/>
                  </a:lnTo>
                  <a:lnTo>
                    <a:pt x="223689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7" id="67"/>
          <p:cNvSpPr txBox="true"/>
          <p:nvPr/>
        </p:nvSpPr>
        <p:spPr>
          <a:xfrm rot="0">
            <a:off x="8687104" y="8826957"/>
            <a:ext cx="2712608" cy="68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-recruited from a mutual friend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12156863" y="8716203"/>
            <a:ext cx="2902579" cy="1293706"/>
            <a:chOff x="0" y="0"/>
            <a:chExt cx="22330678" cy="9952987"/>
          </a:xfrm>
        </p:grpSpPr>
        <p:sp>
          <p:nvSpPr>
            <p:cNvPr name="Freeform 69" id="69"/>
            <p:cNvSpPr/>
            <p:nvPr/>
          </p:nvSpPr>
          <p:spPr>
            <a:xfrm>
              <a:off x="72390" y="72390"/>
              <a:ext cx="22185898" cy="9808207"/>
            </a:xfrm>
            <a:custGeom>
              <a:avLst/>
              <a:gdLst/>
              <a:ahLst/>
              <a:cxnLst/>
              <a:rect r="r" b="b" t="t" l="l"/>
              <a:pathLst>
                <a:path h="9808207" w="22185898">
                  <a:moveTo>
                    <a:pt x="0" y="0"/>
                  </a:moveTo>
                  <a:lnTo>
                    <a:pt x="22185898" y="0"/>
                  </a:lnTo>
                  <a:lnTo>
                    <a:pt x="22185898" y="9808207"/>
                  </a:lnTo>
                  <a:lnTo>
                    <a:pt x="0" y="9808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70" id="70"/>
            <p:cNvSpPr/>
            <p:nvPr/>
          </p:nvSpPr>
          <p:spPr>
            <a:xfrm>
              <a:off x="0" y="0"/>
              <a:ext cx="22330679" cy="9952987"/>
            </a:xfrm>
            <a:custGeom>
              <a:avLst/>
              <a:gdLst/>
              <a:ahLst/>
              <a:cxnLst/>
              <a:rect r="r" b="b" t="t" l="l"/>
              <a:pathLst>
                <a:path h="9952987" w="22330679">
                  <a:moveTo>
                    <a:pt x="22185899" y="9808207"/>
                  </a:moveTo>
                  <a:lnTo>
                    <a:pt x="22330679" y="9808207"/>
                  </a:lnTo>
                  <a:lnTo>
                    <a:pt x="22330679" y="9952987"/>
                  </a:lnTo>
                  <a:lnTo>
                    <a:pt x="22185899" y="9952987"/>
                  </a:lnTo>
                  <a:lnTo>
                    <a:pt x="22185899" y="980820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9808207"/>
                  </a:lnTo>
                  <a:lnTo>
                    <a:pt x="0" y="9808207"/>
                  </a:lnTo>
                  <a:lnTo>
                    <a:pt x="0" y="144780"/>
                  </a:lnTo>
                  <a:close/>
                  <a:moveTo>
                    <a:pt x="0" y="9808207"/>
                  </a:moveTo>
                  <a:lnTo>
                    <a:pt x="144780" y="9808207"/>
                  </a:lnTo>
                  <a:lnTo>
                    <a:pt x="144780" y="9952987"/>
                  </a:lnTo>
                  <a:lnTo>
                    <a:pt x="0" y="9952987"/>
                  </a:lnTo>
                  <a:lnTo>
                    <a:pt x="0" y="9808207"/>
                  </a:lnTo>
                  <a:close/>
                  <a:moveTo>
                    <a:pt x="22185899" y="144780"/>
                  </a:moveTo>
                  <a:lnTo>
                    <a:pt x="22330679" y="144780"/>
                  </a:lnTo>
                  <a:lnTo>
                    <a:pt x="22330679" y="9808207"/>
                  </a:lnTo>
                  <a:lnTo>
                    <a:pt x="22185899" y="9808207"/>
                  </a:lnTo>
                  <a:lnTo>
                    <a:pt x="22185899" y="144780"/>
                  </a:lnTo>
                  <a:close/>
                  <a:moveTo>
                    <a:pt x="144780" y="9808207"/>
                  </a:moveTo>
                  <a:lnTo>
                    <a:pt x="22185899" y="9808207"/>
                  </a:lnTo>
                  <a:lnTo>
                    <a:pt x="22185899" y="9952987"/>
                  </a:lnTo>
                  <a:lnTo>
                    <a:pt x="144780" y="9952987"/>
                  </a:lnTo>
                  <a:lnTo>
                    <a:pt x="144780" y="9808207"/>
                  </a:lnTo>
                  <a:close/>
                  <a:moveTo>
                    <a:pt x="22185899" y="0"/>
                  </a:moveTo>
                  <a:lnTo>
                    <a:pt x="22330679" y="0"/>
                  </a:lnTo>
                  <a:lnTo>
                    <a:pt x="22330679" y="144780"/>
                  </a:lnTo>
                  <a:lnTo>
                    <a:pt x="22185899" y="144780"/>
                  </a:lnTo>
                  <a:lnTo>
                    <a:pt x="221858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185899" y="0"/>
                  </a:lnTo>
                  <a:lnTo>
                    <a:pt x="221858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1" id="71"/>
          <p:cNvGrpSpPr/>
          <p:nvPr/>
        </p:nvGrpSpPr>
        <p:grpSpPr>
          <a:xfrm rot="0">
            <a:off x="11975408" y="8506691"/>
            <a:ext cx="2926376" cy="1365548"/>
            <a:chOff x="0" y="0"/>
            <a:chExt cx="22513753" cy="10505699"/>
          </a:xfrm>
        </p:grpSpPr>
        <p:sp>
          <p:nvSpPr>
            <p:cNvPr name="Freeform 72" id="72"/>
            <p:cNvSpPr/>
            <p:nvPr/>
          </p:nvSpPr>
          <p:spPr>
            <a:xfrm>
              <a:off x="72390" y="72390"/>
              <a:ext cx="22368974" cy="10360919"/>
            </a:xfrm>
            <a:custGeom>
              <a:avLst/>
              <a:gdLst/>
              <a:ahLst/>
              <a:cxnLst/>
              <a:rect r="r" b="b" t="t" l="l"/>
              <a:pathLst>
                <a:path h="10360919" w="22368974">
                  <a:moveTo>
                    <a:pt x="0" y="0"/>
                  </a:moveTo>
                  <a:lnTo>
                    <a:pt x="22368974" y="0"/>
                  </a:lnTo>
                  <a:lnTo>
                    <a:pt x="22368974" y="10360919"/>
                  </a:lnTo>
                  <a:lnTo>
                    <a:pt x="0" y="10360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73" id="73"/>
            <p:cNvSpPr/>
            <p:nvPr/>
          </p:nvSpPr>
          <p:spPr>
            <a:xfrm>
              <a:off x="0" y="0"/>
              <a:ext cx="22513753" cy="10505698"/>
            </a:xfrm>
            <a:custGeom>
              <a:avLst/>
              <a:gdLst/>
              <a:ahLst/>
              <a:cxnLst/>
              <a:rect r="r" b="b" t="t" l="l"/>
              <a:pathLst>
                <a:path h="10505698" w="22513753">
                  <a:moveTo>
                    <a:pt x="22368974" y="10360919"/>
                  </a:moveTo>
                  <a:lnTo>
                    <a:pt x="22513753" y="10360919"/>
                  </a:lnTo>
                  <a:lnTo>
                    <a:pt x="22513753" y="10505698"/>
                  </a:lnTo>
                  <a:lnTo>
                    <a:pt x="22368974" y="10505698"/>
                  </a:lnTo>
                  <a:lnTo>
                    <a:pt x="22368974" y="1036091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0360919"/>
                  </a:lnTo>
                  <a:lnTo>
                    <a:pt x="0" y="10360919"/>
                  </a:lnTo>
                  <a:lnTo>
                    <a:pt x="0" y="144780"/>
                  </a:lnTo>
                  <a:close/>
                  <a:moveTo>
                    <a:pt x="0" y="10360919"/>
                  </a:moveTo>
                  <a:lnTo>
                    <a:pt x="144780" y="10360919"/>
                  </a:lnTo>
                  <a:lnTo>
                    <a:pt x="144780" y="10505698"/>
                  </a:lnTo>
                  <a:lnTo>
                    <a:pt x="0" y="10505698"/>
                  </a:lnTo>
                  <a:lnTo>
                    <a:pt x="0" y="10360919"/>
                  </a:lnTo>
                  <a:close/>
                  <a:moveTo>
                    <a:pt x="22368974" y="144780"/>
                  </a:moveTo>
                  <a:lnTo>
                    <a:pt x="22513753" y="144780"/>
                  </a:lnTo>
                  <a:lnTo>
                    <a:pt x="22513753" y="10360919"/>
                  </a:lnTo>
                  <a:lnTo>
                    <a:pt x="22368974" y="10360919"/>
                  </a:lnTo>
                  <a:lnTo>
                    <a:pt x="22368974" y="144780"/>
                  </a:lnTo>
                  <a:close/>
                  <a:moveTo>
                    <a:pt x="144780" y="10360919"/>
                  </a:moveTo>
                  <a:lnTo>
                    <a:pt x="22368974" y="10360919"/>
                  </a:lnTo>
                  <a:lnTo>
                    <a:pt x="22368974" y="10505698"/>
                  </a:lnTo>
                  <a:lnTo>
                    <a:pt x="144780" y="10505698"/>
                  </a:lnTo>
                  <a:lnTo>
                    <a:pt x="144780" y="10360919"/>
                  </a:lnTo>
                  <a:close/>
                  <a:moveTo>
                    <a:pt x="22368974" y="0"/>
                  </a:moveTo>
                  <a:lnTo>
                    <a:pt x="22513753" y="0"/>
                  </a:lnTo>
                  <a:lnTo>
                    <a:pt x="22513753" y="144780"/>
                  </a:lnTo>
                  <a:lnTo>
                    <a:pt x="22368974" y="144780"/>
                  </a:lnTo>
                  <a:lnTo>
                    <a:pt x="223689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68974" y="0"/>
                  </a:lnTo>
                  <a:lnTo>
                    <a:pt x="223689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4" id="74"/>
          <p:cNvSpPr txBox="true"/>
          <p:nvPr/>
        </p:nvSpPr>
        <p:spPr>
          <a:xfrm rot="0">
            <a:off x="12082292" y="8826957"/>
            <a:ext cx="2712608" cy="68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3"/>
              </a:lnSpc>
            </a:pPr>
            <a:r>
              <a:rPr lang="en-US" sz="1974">
                <a:solidFill>
                  <a:srgbClr val="000000"/>
                </a:solidFill>
                <a:latin typeface="Fira Code"/>
              </a:rPr>
              <a:t>-recruited from a mutual friend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C5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4733" y="336123"/>
            <a:ext cx="12386479" cy="9572687"/>
            <a:chOff x="0" y="0"/>
            <a:chExt cx="81620110" cy="63078762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81475327" cy="62933984"/>
            </a:xfrm>
            <a:custGeom>
              <a:avLst/>
              <a:gdLst/>
              <a:ahLst/>
              <a:cxnLst/>
              <a:rect r="r" b="b" t="t" l="l"/>
              <a:pathLst>
                <a:path h="62933984" w="81475327">
                  <a:moveTo>
                    <a:pt x="0" y="0"/>
                  </a:moveTo>
                  <a:lnTo>
                    <a:pt x="81475327" y="0"/>
                  </a:lnTo>
                  <a:lnTo>
                    <a:pt x="81475327" y="62933984"/>
                  </a:lnTo>
                  <a:lnTo>
                    <a:pt x="0" y="62933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81620109" cy="63078761"/>
            </a:xfrm>
            <a:custGeom>
              <a:avLst/>
              <a:gdLst/>
              <a:ahLst/>
              <a:cxnLst/>
              <a:rect r="r" b="b" t="t" l="l"/>
              <a:pathLst>
                <a:path h="63078761" w="81620109">
                  <a:moveTo>
                    <a:pt x="81475331" y="62933982"/>
                  </a:moveTo>
                  <a:lnTo>
                    <a:pt x="81620109" y="62933982"/>
                  </a:lnTo>
                  <a:lnTo>
                    <a:pt x="81620109" y="63078761"/>
                  </a:lnTo>
                  <a:lnTo>
                    <a:pt x="81475331" y="63078761"/>
                  </a:lnTo>
                  <a:lnTo>
                    <a:pt x="81475331" y="629339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933982"/>
                  </a:lnTo>
                  <a:lnTo>
                    <a:pt x="0" y="62933982"/>
                  </a:lnTo>
                  <a:lnTo>
                    <a:pt x="0" y="144780"/>
                  </a:lnTo>
                  <a:close/>
                  <a:moveTo>
                    <a:pt x="0" y="62933982"/>
                  </a:moveTo>
                  <a:lnTo>
                    <a:pt x="144780" y="62933982"/>
                  </a:lnTo>
                  <a:lnTo>
                    <a:pt x="144780" y="63078761"/>
                  </a:lnTo>
                  <a:lnTo>
                    <a:pt x="0" y="63078761"/>
                  </a:lnTo>
                  <a:lnTo>
                    <a:pt x="0" y="62933982"/>
                  </a:lnTo>
                  <a:close/>
                  <a:moveTo>
                    <a:pt x="81475331" y="144780"/>
                  </a:moveTo>
                  <a:lnTo>
                    <a:pt x="81620109" y="144780"/>
                  </a:lnTo>
                  <a:lnTo>
                    <a:pt x="81620109" y="62933982"/>
                  </a:lnTo>
                  <a:lnTo>
                    <a:pt x="81475331" y="62933982"/>
                  </a:lnTo>
                  <a:lnTo>
                    <a:pt x="81475331" y="144780"/>
                  </a:lnTo>
                  <a:close/>
                  <a:moveTo>
                    <a:pt x="144780" y="62933982"/>
                  </a:moveTo>
                  <a:lnTo>
                    <a:pt x="81475331" y="62933982"/>
                  </a:lnTo>
                  <a:lnTo>
                    <a:pt x="81475331" y="63078761"/>
                  </a:lnTo>
                  <a:lnTo>
                    <a:pt x="144780" y="63078761"/>
                  </a:lnTo>
                  <a:lnTo>
                    <a:pt x="144780" y="62933982"/>
                  </a:lnTo>
                  <a:close/>
                  <a:moveTo>
                    <a:pt x="81475331" y="0"/>
                  </a:moveTo>
                  <a:lnTo>
                    <a:pt x="81620109" y="0"/>
                  </a:lnTo>
                  <a:lnTo>
                    <a:pt x="81620109" y="144780"/>
                  </a:lnTo>
                  <a:lnTo>
                    <a:pt x="81475331" y="144780"/>
                  </a:lnTo>
                  <a:lnTo>
                    <a:pt x="8147533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81475331" y="0"/>
                  </a:lnTo>
                  <a:lnTo>
                    <a:pt x="8147533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67463" y="8550640"/>
            <a:ext cx="1301020" cy="130102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C5B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83347" y="1028700"/>
            <a:ext cx="11469252" cy="7488181"/>
            <a:chOff x="0" y="0"/>
            <a:chExt cx="75576083" cy="49343012"/>
          </a:xfrm>
        </p:grpSpPr>
        <p:sp>
          <p:nvSpPr>
            <p:cNvPr name="Freeform 8" id="8"/>
            <p:cNvSpPr/>
            <p:nvPr/>
          </p:nvSpPr>
          <p:spPr>
            <a:xfrm>
              <a:off x="72390" y="72390"/>
              <a:ext cx="75431305" cy="49198230"/>
            </a:xfrm>
            <a:custGeom>
              <a:avLst/>
              <a:gdLst/>
              <a:ahLst/>
              <a:cxnLst/>
              <a:rect r="r" b="b" t="t" l="l"/>
              <a:pathLst>
                <a:path h="49198230" w="75431305">
                  <a:moveTo>
                    <a:pt x="0" y="0"/>
                  </a:moveTo>
                  <a:lnTo>
                    <a:pt x="75431305" y="0"/>
                  </a:lnTo>
                  <a:lnTo>
                    <a:pt x="75431305" y="49198230"/>
                  </a:lnTo>
                  <a:lnTo>
                    <a:pt x="0" y="49198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706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75576081" cy="49343013"/>
            </a:xfrm>
            <a:custGeom>
              <a:avLst/>
              <a:gdLst/>
              <a:ahLst/>
              <a:cxnLst/>
              <a:rect r="r" b="b" t="t" l="l"/>
              <a:pathLst>
                <a:path h="49343013" w="75576081">
                  <a:moveTo>
                    <a:pt x="75431303" y="49198231"/>
                  </a:moveTo>
                  <a:lnTo>
                    <a:pt x="75576081" y="49198231"/>
                  </a:lnTo>
                  <a:lnTo>
                    <a:pt x="75576081" y="49343013"/>
                  </a:lnTo>
                  <a:lnTo>
                    <a:pt x="75431303" y="49343013"/>
                  </a:lnTo>
                  <a:lnTo>
                    <a:pt x="75431303" y="4919823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9198231"/>
                  </a:lnTo>
                  <a:lnTo>
                    <a:pt x="0" y="49198231"/>
                  </a:lnTo>
                  <a:lnTo>
                    <a:pt x="0" y="144780"/>
                  </a:lnTo>
                  <a:close/>
                  <a:moveTo>
                    <a:pt x="0" y="49198231"/>
                  </a:moveTo>
                  <a:lnTo>
                    <a:pt x="144780" y="49198231"/>
                  </a:lnTo>
                  <a:lnTo>
                    <a:pt x="144780" y="49343013"/>
                  </a:lnTo>
                  <a:lnTo>
                    <a:pt x="0" y="49343013"/>
                  </a:lnTo>
                  <a:lnTo>
                    <a:pt x="0" y="49198231"/>
                  </a:lnTo>
                  <a:close/>
                  <a:moveTo>
                    <a:pt x="75431303" y="144780"/>
                  </a:moveTo>
                  <a:lnTo>
                    <a:pt x="75576081" y="144780"/>
                  </a:lnTo>
                  <a:lnTo>
                    <a:pt x="75576081" y="49198231"/>
                  </a:lnTo>
                  <a:lnTo>
                    <a:pt x="75431303" y="49198231"/>
                  </a:lnTo>
                  <a:lnTo>
                    <a:pt x="75431303" y="144780"/>
                  </a:lnTo>
                  <a:close/>
                  <a:moveTo>
                    <a:pt x="144780" y="49198231"/>
                  </a:moveTo>
                  <a:lnTo>
                    <a:pt x="75431303" y="49198231"/>
                  </a:lnTo>
                  <a:lnTo>
                    <a:pt x="75431303" y="49343013"/>
                  </a:lnTo>
                  <a:lnTo>
                    <a:pt x="144780" y="49343013"/>
                  </a:lnTo>
                  <a:lnTo>
                    <a:pt x="144780" y="49198231"/>
                  </a:lnTo>
                  <a:close/>
                  <a:moveTo>
                    <a:pt x="75431303" y="0"/>
                  </a:moveTo>
                  <a:lnTo>
                    <a:pt x="75576081" y="0"/>
                  </a:lnTo>
                  <a:lnTo>
                    <a:pt x="75576081" y="144780"/>
                  </a:lnTo>
                  <a:lnTo>
                    <a:pt x="75431303" y="144780"/>
                  </a:lnTo>
                  <a:lnTo>
                    <a:pt x="754313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5431303" y="0"/>
                  </a:lnTo>
                  <a:lnTo>
                    <a:pt x="754313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5395330">
            <a:off x="12228354" y="5245342"/>
            <a:ext cx="10519269" cy="0"/>
          </a:xfrm>
          <a:prstGeom prst="line">
            <a:avLst/>
          </a:prstGeom>
          <a:ln cap="rnd" w="28575">
            <a:solidFill>
              <a:srgbClr val="FFF5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2700000">
            <a:off x="14237352" y="636104"/>
            <a:ext cx="44954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8100000">
            <a:off x="14227827" y="636104"/>
            <a:ext cx="44954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10800000">
            <a:off x="13125533" y="819432"/>
            <a:ext cx="33808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7487988" y="4655809"/>
            <a:ext cx="800012" cy="2964431"/>
            <a:chOff x="0" y="0"/>
            <a:chExt cx="4938343" cy="18298954"/>
          </a:xfrm>
        </p:grpSpPr>
        <p:sp>
          <p:nvSpPr>
            <p:cNvPr name="Freeform 15" id="1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712820" y="481351"/>
            <a:ext cx="338082" cy="366657"/>
            <a:chOff x="0" y="0"/>
            <a:chExt cx="2086923" cy="2263312"/>
          </a:xfrm>
        </p:grpSpPr>
        <p:sp>
          <p:nvSpPr>
            <p:cNvPr name="Freeform 18" id="18"/>
            <p:cNvSpPr/>
            <p:nvPr/>
          </p:nvSpPr>
          <p:spPr>
            <a:xfrm>
              <a:off x="72390" y="72390"/>
              <a:ext cx="1942143" cy="2118532"/>
            </a:xfrm>
            <a:custGeom>
              <a:avLst/>
              <a:gdLst/>
              <a:ahLst/>
              <a:cxnLst/>
              <a:rect r="r" b="b" t="t" l="l"/>
              <a:pathLst>
                <a:path h="2118532" w="1942143">
                  <a:moveTo>
                    <a:pt x="0" y="0"/>
                  </a:moveTo>
                  <a:lnTo>
                    <a:pt x="1942143" y="0"/>
                  </a:lnTo>
                  <a:lnTo>
                    <a:pt x="1942143" y="2118532"/>
                  </a:lnTo>
                  <a:lnTo>
                    <a:pt x="0" y="2118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2086923" cy="2263312"/>
            </a:xfrm>
            <a:custGeom>
              <a:avLst/>
              <a:gdLst/>
              <a:ahLst/>
              <a:cxnLst/>
              <a:rect r="r" b="b" t="t" l="l"/>
              <a:pathLst>
                <a:path h="2263312" w="2086923">
                  <a:moveTo>
                    <a:pt x="1942143" y="2118532"/>
                  </a:moveTo>
                  <a:lnTo>
                    <a:pt x="2086923" y="2118532"/>
                  </a:lnTo>
                  <a:lnTo>
                    <a:pt x="2086923" y="2263312"/>
                  </a:lnTo>
                  <a:lnTo>
                    <a:pt x="1942143" y="2263312"/>
                  </a:lnTo>
                  <a:lnTo>
                    <a:pt x="1942143" y="21185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8533"/>
                  </a:lnTo>
                  <a:lnTo>
                    <a:pt x="0" y="2118533"/>
                  </a:lnTo>
                  <a:lnTo>
                    <a:pt x="0" y="144780"/>
                  </a:lnTo>
                  <a:close/>
                  <a:moveTo>
                    <a:pt x="0" y="2118533"/>
                  </a:moveTo>
                  <a:lnTo>
                    <a:pt x="144780" y="2118533"/>
                  </a:lnTo>
                  <a:lnTo>
                    <a:pt x="144780" y="2263312"/>
                  </a:lnTo>
                  <a:lnTo>
                    <a:pt x="0" y="2263312"/>
                  </a:lnTo>
                  <a:lnTo>
                    <a:pt x="0" y="2118532"/>
                  </a:lnTo>
                  <a:close/>
                  <a:moveTo>
                    <a:pt x="1942143" y="144780"/>
                  </a:moveTo>
                  <a:lnTo>
                    <a:pt x="2086923" y="144780"/>
                  </a:lnTo>
                  <a:lnTo>
                    <a:pt x="2086923" y="2118533"/>
                  </a:lnTo>
                  <a:lnTo>
                    <a:pt x="1942143" y="2118533"/>
                  </a:lnTo>
                  <a:lnTo>
                    <a:pt x="1942143" y="144780"/>
                  </a:lnTo>
                  <a:close/>
                  <a:moveTo>
                    <a:pt x="144780" y="2118532"/>
                  </a:moveTo>
                  <a:lnTo>
                    <a:pt x="1942143" y="2118532"/>
                  </a:lnTo>
                  <a:lnTo>
                    <a:pt x="1942143" y="2263312"/>
                  </a:lnTo>
                  <a:lnTo>
                    <a:pt x="144780" y="2263312"/>
                  </a:lnTo>
                  <a:lnTo>
                    <a:pt x="144780" y="2118532"/>
                  </a:lnTo>
                  <a:close/>
                  <a:moveTo>
                    <a:pt x="1942143" y="0"/>
                  </a:moveTo>
                  <a:lnTo>
                    <a:pt x="2086923" y="0"/>
                  </a:lnTo>
                  <a:lnTo>
                    <a:pt x="2086923" y="144780"/>
                  </a:lnTo>
                  <a:lnTo>
                    <a:pt x="1942143" y="144780"/>
                  </a:lnTo>
                  <a:lnTo>
                    <a:pt x="194214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942143" y="0"/>
                  </a:lnTo>
                  <a:lnTo>
                    <a:pt x="194214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0" id="20"/>
          <p:cNvSpPr/>
          <p:nvPr/>
        </p:nvSpPr>
        <p:spPr>
          <a:xfrm rot="0">
            <a:off x="17696885" y="6123737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17696885" y="599817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17696885" y="624930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381799" y="8933433"/>
            <a:ext cx="672349" cy="535434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3503920" y="3451991"/>
            <a:ext cx="10208900" cy="285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10999">
                <a:solidFill>
                  <a:srgbClr val="FFF5F2"/>
                </a:solidFill>
                <a:latin typeface="Roboto Mono Regular"/>
              </a:rPr>
              <a:t>EXPERIMENTAL RESULTS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83347" y="545673"/>
            <a:ext cx="3064723" cy="29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Page 6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35506" y="3353136"/>
            <a:ext cx="7058058" cy="2685181"/>
            <a:chOff x="0" y="0"/>
            <a:chExt cx="59390590" cy="22594670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390589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835506" y="6653345"/>
            <a:ext cx="7058058" cy="2852430"/>
            <a:chOff x="0" y="0"/>
            <a:chExt cx="59390590" cy="24002001"/>
          </a:xfrm>
        </p:grpSpPr>
        <p:sp>
          <p:nvSpPr>
            <p:cNvPr name="Freeform 6" id="6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r="r" b="b" t="t" l="l"/>
              <a:pathLst>
                <a:path h="23857221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r="r" b="b" t="t" l="l"/>
              <a:pathLst>
                <a:path h="24002002" w="59390589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38706" y="3229066"/>
            <a:ext cx="7126865" cy="2685181"/>
            <a:chOff x="0" y="0"/>
            <a:chExt cx="59969575" cy="22594670"/>
          </a:xfrm>
        </p:grpSpPr>
        <p:sp>
          <p:nvSpPr>
            <p:cNvPr name="Freeform 9" id="9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969574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38706" y="6559110"/>
            <a:ext cx="7126865" cy="2809251"/>
            <a:chOff x="0" y="0"/>
            <a:chExt cx="59969575" cy="23638670"/>
          </a:xfrm>
        </p:grpSpPr>
        <p:sp>
          <p:nvSpPr>
            <p:cNvPr name="Freeform 12" id="12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r="r" b="b" t="t" l="l"/>
              <a:pathLst>
                <a:path h="23493889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r="r" b="b" t="t" l="l"/>
              <a:pathLst>
                <a:path h="23638670" w="59969574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978886" y="1558112"/>
            <a:ext cx="10330228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RESULTS: SUCCESSES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6099" y="7667514"/>
            <a:ext cx="6134604" cy="78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9"/>
              </a:lnSpc>
            </a:pPr>
            <a:r>
              <a:rPr lang="en-US" sz="2270">
                <a:solidFill>
                  <a:srgbClr val="000000"/>
                </a:solidFill>
                <a:latin typeface="Fira Code"/>
              </a:rPr>
              <a:t>Loved the interactivity of the 3D UI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6099" y="6931101"/>
            <a:ext cx="5206091" cy="38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9"/>
              </a:lnSpc>
            </a:pPr>
            <a:r>
              <a:rPr lang="en-US" sz="2270">
                <a:solidFill>
                  <a:srgbClr val="000000"/>
                </a:solidFill>
                <a:latin typeface="Roboto Mono Regular Bold"/>
              </a:rPr>
              <a:t>VR PROTOTYPE UI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7487988" y="4490277"/>
            <a:ext cx="800012" cy="2964431"/>
            <a:chOff x="0" y="0"/>
            <a:chExt cx="4938343" cy="18298954"/>
          </a:xfrm>
        </p:grpSpPr>
        <p:sp>
          <p:nvSpPr>
            <p:cNvPr name="Freeform 20" id="20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2" id="22"/>
          <p:cNvSpPr/>
          <p:nvPr/>
        </p:nvSpPr>
        <p:spPr>
          <a:xfrm rot="0">
            <a:off x="17696885" y="5958205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17696885" y="583264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17696885" y="608377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591236" y="3353136"/>
            <a:ext cx="7058058" cy="2685181"/>
            <a:chOff x="0" y="0"/>
            <a:chExt cx="59390590" cy="22594670"/>
          </a:xfrm>
        </p:grpSpPr>
        <p:sp>
          <p:nvSpPr>
            <p:cNvPr name="Freeform 26" id="26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7" id="27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390589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9591236" y="6653345"/>
            <a:ext cx="7058058" cy="2852430"/>
            <a:chOff x="0" y="0"/>
            <a:chExt cx="59390590" cy="24002001"/>
          </a:xfrm>
        </p:grpSpPr>
        <p:sp>
          <p:nvSpPr>
            <p:cNvPr name="Freeform 29" id="29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r="r" b="b" t="t" l="l"/>
              <a:pathLst>
                <a:path h="23857221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30" id="30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r="r" b="b" t="t" l="l"/>
              <a:pathLst>
                <a:path h="24002002" w="59390589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394436" y="3229066"/>
            <a:ext cx="7126865" cy="2685181"/>
            <a:chOff x="0" y="0"/>
            <a:chExt cx="59969575" cy="22594670"/>
          </a:xfrm>
        </p:grpSpPr>
        <p:sp>
          <p:nvSpPr>
            <p:cNvPr name="Freeform 32" id="32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33" id="33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969574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394436" y="6559110"/>
            <a:ext cx="7126865" cy="2809251"/>
            <a:chOff x="0" y="0"/>
            <a:chExt cx="59969575" cy="23638670"/>
          </a:xfrm>
        </p:grpSpPr>
        <p:sp>
          <p:nvSpPr>
            <p:cNvPr name="Freeform 35" id="35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r="r" b="b" t="t" l="l"/>
              <a:pathLst>
                <a:path h="23493889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36" id="36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r="r" b="b" t="t" l="l"/>
              <a:pathLst>
                <a:path h="23638670" w="59969574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9768975" y="4082287"/>
            <a:ext cx="6484118" cy="118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9"/>
              </a:lnSpc>
            </a:pPr>
            <a:r>
              <a:rPr lang="en-US" sz="2270">
                <a:solidFill>
                  <a:srgbClr val="000000"/>
                </a:solidFill>
                <a:latin typeface="Fira Code"/>
              </a:rPr>
              <a:t>Able to successfully navigate through all screens without major intervention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68975" y="7613496"/>
            <a:ext cx="6197457" cy="785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9"/>
              </a:lnSpc>
            </a:pPr>
            <a:r>
              <a:rPr lang="en-US" sz="2270">
                <a:solidFill>
                  <a:srgbClr val="000000"/>
                </a:solidFill>
                <a:latin typeface="Fira Code"/>
              </a:rPr>
              <a:t>Loved the fun colors, circular buttons, and the handwritten font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768975" y="3518955"/>
            <a:ext cx="4919430" cy="38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9"/>
              </a:lnSpc>
            </a:pPr>
            <a:r>
              <a:rPr lang="en-US" sz="2270">
                <a:solidFill>
                  <a:srgbClr val="000000"/>
                </a:solidFill>
                <a:latin typeface="Roboto Mono Regular Bold"/>
              </a:rPr>
              <a:t>NAVIGATION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68975" y="6931101"/>
            <a:ext cx="5206091" cy="38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9"/>
              </a:lnSpc>
            </a:pPr>
            <a:r>
              <a:rPr lang="en-US" sz="2270">
                <a:solidFill>
                  <a:srgbClr val="000000"/>
                </a:solidFill>
                <a:latin typeface="Roboto Mono Regular Bold"/>
              </a:rPr>
              <a:t>DESIGN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122167" y="3518955"/>
            <a:ext cx="4919430" cy="38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9"/>
              </a:lnSpc>
            </a:pPr>
            <a:r>
              <a:rPr lang="en-US" sz="2270">
                <a:solidFill>
                  <a:srgbClr val="000000"/>
                </a:solidFill>
                <a:latin typeface="Roboto Mono Regular Bold"/>
              </a:rPr>
              <a:t>VOICE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076099" y="4230191"/>
            <a:ext cx="6134604" cy="118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9"/>
              </a:lnSpc>
            </a:pPr>
            <a:r>
              <a:rPr lang="en-US" sz="2270">
                <a:solidFill>
                  <a:srgbClr val="000000"/>
                </a:solidFill>
                <a:latin typeface="Fira Code"/>
              </a:rPr>
              <a:t>Felt intuitive to use voice rather than having to type while working out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1C5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206638" y="4623676"/>
            <a:ext cx="7176709" cy="4634624"/>
            <a:chOff x="0" y="0"/>
            <a:chExt cx="47772705" cy="30850978"/>
          </a:xfrm>
        </p:grpSpPr>
        <p:sp>
          <p:nvSpPr>
            <p:cNvPr name="Freeform 5" id="5"/>
            <p:cNvSpPr/>
            <p:nvPr/>
          </p:nvSpPr>
          <p:spPr>
            <a:xfrm>
              <a:off x="72390" y="72390"/>
              <a:ext cx="47627926" cy="30706196"/>
            </a:xfrm>
            <a:custGeom>
              <a:avLst/>
              <a:gdLst/>
              <a:ahLst/>
              <a:cxnLst/>
              <a:rect r="r" b="b" t="t" l="l"/>
              <a:pathLst>
                <a:path h="30706196" w="47627926">
                  <a:moveTo>
                    <a:pt x="0" y="0"/>
                  </a:moveTo>
                  <a:lnTo>
                    <a:pt x="47627926" y="0"/>
                  </a:lnTo>
                  <a:lnTo>
                    <a:pt x="47627926" y="30706196"/>
                  </a:lnTo>
                  <a:lnTo>
                    <a:pt x="0" y="30706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r="r" b="b" t="t" l="l"/>
              <a:pathLst>
                <a:path h="30850979" w="47772706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68788" y="4623676"/>
            <a:ext cx="7176709" cy="4634624"/>
            <a:chOff x="0" y="0"/>
            <a:chExt cx="47772705" cy="30850978"/>
          </a:xfrm>
        </p:grpSpPr>
        <p:sp>
          <p:nvSpPr>
            <p:cNvPr name="Freeform 8" id="8"/>
            <p:cNvSpPr/>
            <p:nvPr/>
          </p:nvSpPr>
          <p:spPr>
            <a:xfrm>
              <a:off x="72390" y="72390"/>
              <a:ext cx="47627926" cy="30706196"/>
            </a:xfrm>
            <a:custGeom>
              <a:avLst/>
              <a:gdLst/>
              <a:ahLst/>
              <a:cxnLst/>
              <a:rect r="r" b="b" t="t" l="l"/>
              <a:pathLst>
                <a:path h="30706196" w="47627926">
                  <a:moveTo>
                    <a:pt x="0" y="0"/>
                  </a:moveTo>
                  <a:lnTo>
                    <a:pt x="47627926" y="0"/>
                  </a:lnTo>
                  <a:lnTo>
                    <a:pt x="47627926" y="30706196"/>
                  </a:lnTo>
                  <a:lnTo>
                    <a:pt x="0" y="30706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47772706" cy="30850979"/>
            </a:xfrm>
            <a:custGeom>
              <a:avLst/>
              <a:gdLst/>
              <a:ahLst/>
              <a:cxnLst/>
              <a:rect r="r" b="b" t="t" l="l"/>
              <a:pathLst>
                <a:path h="30850979" w="47772706">
                  <a:moveTo>
                    <a:pt x="47627924" y="30706197"/>
                  </a:moveTo>
                  <a:lnTo>
                    <a:pt x="47772706" y="30706197"/>
                  </a:lnTo>
                  <a:lnTo>
                    <a:pt x="47772706" y="30850979"/>
                  </a:lnTo>
                  <a:lnTo>
                    <a:pt x="47627924" y="30850979"/>
                  </a:lnTo>
                  <a:lnTo>
                    <a:pt x="47627924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706197"/>
                  </a:lnTo>
                  <a:lnTo>
                    <a:pt x="47627924" y="30706197"/>
                  </a:lnTo>
                  <a:lnTo>
                    <a:pt x="47627924" y="144780"/>
                  </a:lnTo>
                  <a:close/>
                  <a:moveTo>
                    <a:pt x="144780" y="30706197"/>
                  </a:moveTo>
                  <a:lnTo>
                    <a:pt x="47627924" y="30706197"/>
                  </a:lnTo>
                  <a:lnTo>
                    <a:pt x="47627924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966550" y="4397452"/>
            <a:ext cx="7249875" cy="4664466"/>
            <a:chOff x="0" y="0"/>
            <a:chExt cx="47772705" cy="30736273"/>
          </a:xfrm>
        </p:grpSpPr>
        <p:sp>
          <p:nvSpPr>
            <p:cNvPr name="Freeform 11" id="11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r="r" b="b" t="t" l="l"/>
              <a:pathLst>
                <a:path h="30591493" w="47627926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r="r" b="b" t="t" l="l"/>
              <a:pathLst>
                <a:path h="30736273" w="47772706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4397452"/>
            <a:ext cx="7249875" cy="4664466"/>
            <a:chOff x="0" y="0"/>
            <a:chExt cx="47772705" cy="30736273"/>
          </a:xfrm>
        </p:grpSpPr>
        <p:sp>
          <p:nvSpPr>
            <p:cNvPr name="Freeform 14" id="14"/>
            <p:cNvSpPr/>
            <p:nvPr/>
          </p:nvSpPr>
          <p:spPr>
            <a:xfrm>
              <a:off x="72390" y="72390"/>
              <a:ext cx="47627926" cy="30591493"/>
            </a:xfrm>
            <a:custGeom>
              <a:avLst/>
              <a:gdLst/>
              <a:ahLst/>
              <a:cxnLst/>
              <a:rect r="r" b="b" t="t" l="l"/>
              <a:pathLst>
                <a:path h="30591493" w="47627926">
                  <a:moveTo>
                    <a:pt x="0" y="0"/>
                  </a:moveTo>
                  <a:lnTo>
                    <a:pt x="47627926" y="0"/>
                  </a:lnTo>
                  <a:lnTo>
                    <a:pt x="47627926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47772706" cy="30736273"/>
            </a:xfrm>
            <a:custGeom>
              <a:avLst/>
              <a:gdLst/>
              <a:ahLst/>
              <a:cxnLst/>
              <a:rect r="r" b="b" t="t" l="l"/>
              <a:pathLst>
                <a:path h="30736273" w="47772706">
                  <a:moveTo>
                    <a:pt x="47627924" y="30591494"/>
                  </a:moveTo>
                  <a:lnTo>
                    <a:pt x="47772706" y="30591494"/>
                  </a:lnTo>
                  <a:lnTo>
                    <a:pt x="47772706" y="30736273"/>
                  </a:lnTo>
                  <a:lnTo>
                    <a:pt x="47627924" y="30736273"/>
                  </a:lnTo>
                  <a:lnTo>
                    <a:pt x="47627924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47627924" y="144780"/>
                  </a:moveTo>
                  <a:lnTo>
                    <a:pt x="47772706" y="144780"/>
                  </a:lnTo>
                  <a:lnTo>
                    <a:pt x="47772706" y="30591494"/>
                  </a:lnTo>
                  <a:lnTo>
                    <a:pt x="47627924" y="30591494"/>
                  </a:lnTo>
                  <a:lnTo>
                    <a:pt x="47627924" y="144780"/>
                  </a:lnTo>
                  <a:close/>
                  <a:moveTo>
                    <a:pt x="144780" y="30591494"/>
                  </a:moveTo>
                  <a:lnTo>
                    <a:pt x="47627924" y="30591494"/>
                  </a:lnTo>
                  <a:lnTo>
                    <a:pt x="47627924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47627924" y="0"/>
                  </a:moveTo>
                  <a:lnTo>
                    <a:pt x="47772706" y="0"/>
                  </a:lnTo>
                  <a:lnTo>
                    <a:pt x="47772706" y="144780"/>
                  </a:lnTo>
                  <a:lnTo>
                    <a:pt x="47627924" y="144780"/>
                  </a:lnTo>
                  <a:lnTo>
                    <a:pt x="4762792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627924" y="0"/>
                  </a:lnTo>
                  <a:lnTo>
                    <a:pt x="4762792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07465" y="2354116"/>
            <a:ext cx="14276064" cy="76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OUR PRODUCT: METAGYM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9182" y="6142529"/>
            <a:ext cx="6168912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Code"/>
              </a:rPr>
              <a:t>Make working out fun and motivating by feeling present with a community and learning from live experts.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67563"/>
            <a:ext cx="3064723" cy="29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487988" y="3976558"/>
            <a:ext cx="800012" cy="2964431"/>
            <a:chOff x="0" y="0"/>
            <a:chExt cx="4938343" cy="18298954"/>
          </a:xfrm>
        </p:grpSpPr>
        <p:sp>
          <p:nvSpPr>
            <p:cNvPr name="Freeform 20" id="20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2" id="22"/>
          <p:cNvSpPr/>
          <p:nvPr/>
        </p:nvSpPr>
        <p:spPr>
          <a:xfrm rot="0">
            <a:off x="17696885" y="5444485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17696885" y="531892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17696885" y="5570051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028700" y="4958092"/>
            <a:ext cx="7249875" cy="89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rlow Medium"/>
              </a:rPr>
              <a:t>[ Mission Statement ]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66550" y="5038725"/>
            <a:ext cx="724987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Barlow Medium"/>
              </a:rPr>
              <a:t>[ Value Propropistion ]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10537" y="6142529"/>
            <a:ext cx="616891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Code"/>
              </a:rPr>
              <a:t>Get fit with anyone, anywhere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9999">
            <a:off x="12904082" y="5667375"/>
            <a:ext cx="921067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487988" y="7322569"/>
            <a:ext cx="800012" cy="2964431"/>
            <a:chOff x="0" y="0"/>
            <a:chExt cx="4938343" cy="18298954"/>
          </a:xfrm>
        </p:grpSpPr>
        <p:sp>
          <p:nvSpPr>
            <p:cNvPr name="Freeform 5" id="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7696885" y="8790497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7696885" y="866493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7696885" y="891606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37415"/>
            <a:ext cx="10692306" cy="610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oboto Mono Regular"/>
              </a:rPr>
              <a:t>“I like that it’s a voice message because I can’t really type while working out”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610935" y="47625"/>
            <a:ext cx="8963472" cy="1028700"/>
            <a:chOff x="0" y="0"/>
            <a:chExt cx="55330074" cy="6350000"/>
          </a:xfrm>
        </p:grpSpPr>
        <p:sp>
          <p:nvSpPr>
            <p:cNvPr name="Freeform 12" id="12"/>
            <p:cNvSpPr/>
            <p:nvPr/>
          </p:nvSpPr>
          <p:spPr>
            <a:xfrm>
              <a:off x="72390" y="72390"/>
              <a:ext cx="55185291" cy="6205220"/>
            </a:xfrm>
            <a:custGeom>
              <a:avLst/>
              <a:gdLst/>
              <a:ahLst/>
              <a:cxnLst/>
              <a:rect r="r" b="b" t="t" l="l"/>
              <a:pathLst>
                <a:path h="6205220" w="55185291">
                  <a:moveTo>
                    <a:pt x="0" y="0"/>
                  </a:moveTo>
                  <a:lnTo>
                    <a:pt x="55185291" y="0"/>
                  </a:lnTo>
                  <a:lnTo>
                    <a:pt x="5518529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55330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330074">
                  <a:moveTo>
                    <a:pt x="55185295" y="6205220"/>
                  </a:moveTo>
                  <a:lnTo>
                    <a:pt x="55330074" y="6205220"/>
                  </a:lnTo>
                  <a:lnTo>
                    <a:pt x="55330074" y="6350000"/>
                  </a:lnTo>
                  <a:lnTo>
                    <a:pt x="55185295" y="6350000"/>
                  </a:lnTo>
                  <a:lnTo>
                    <a:pt x="55185295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55185295" y="144780"/>
                  </a:moveTo>
                  <a:lnTo>
                    <a:pt x="55330074" y="144780"/>
                  </a:lnTo>
                  <a:lnTo>
                    <a:pt x="55330074" y="6205220"/>
                  </a:lnTo>
                  <a:lnTo>
                    <a:pt x="55185295" y="6205220"/>
                  </a:lnTo>
                  <a:lnTo>
                    <a:pt x="55185295" y="144780"/>
                  </a:lnTo>
                  <a:close/>
                  <a:moveTo>
                    <a:pt x="144780" y="6205220"/>
                  </a:moveTo>
                  <a:lnTo>
                    <a:pt x="55185295" y="6205220"/>
                  </a:lnTo>
                  <a:lnTo>
                    <a:pt x="55185295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55185295" y="0"/>
                  </a:moveTo>
                  <a:lnTo>
                    <a:pt x="55330074" y="0"/>
                  </a:lnTo>
                  <a:lnTo>
                    <a:pt x="55330074" y="144780"/>
                  </a:lnTo>
                  <a:lnTo>
                    <a:pt x="55185295" y="144780"/>
                  </a:lnTo>
                  <a:lnTo>
                    <a:pt x="551852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185295" y="0"/>
                  </a:lnTo>
                  <a:lnTo>
                    <a:pt x="551852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57799" y="47625"/>
            <a:ext cx="997629" cy="1028700"/>
            <a:chOff x="0" y="0"/>
            <a:chExt cx="6158201" cy="6350000"/>
          </a:xfrm>
        </p:grpSpPr>
        <p:sp>
          <p:nvSpPr>
            <p:cNvPr name="Freeform 15" id="15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r="r" b="b" t="t" l="l"/>
              <a:pathLst>
                <a:path h="6205220" w="6013421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8201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703753" y="391960"/>
            <a:ext cx="505720" cy="340030"/>
            <a:chOff x="0" y="0"/>
            <a:chExt cx="1930400" cy="129794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809106" y="401320"/>
            <a:ext cx="8355461" cy="37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Fira Code Bold"/>
              </a:rPr>
              <a:t>QUOTE - SUCCESS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23267" y="4041626"/>
            <a:ext cx="3648232" cy="477744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205867" y="9003142"/>
            <a:ext cx="3565632" cy="4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7"/>
              </a:lnSpc>
            </a:pPr>
            <a:r>
              <a:rPr lang="en-US" sz="2783">
                <a:solidFill>
                  <a:srgbClr val="000000"/>
                </a:solidFill>
                <a:latin typeface="Roboto Mono Regular Bold"/>
              </a:rPr>
              <a:t>- PARTICIPANT 1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7639" y="3354967"/>
            <a:ext cx="7162229" cy="2724812"/>
            <a:chOff x="0" y="0"/>
            <a:chExt cx="59390590" cy="22594670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390589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7639" y="6703884"/>
            <a:ext cx="7162229" cy="2894530"/>
            <a:chOff x="0" y="0"/>
            <a:chExt cx="59390590" cy="24002001"/>
          </a:xfrm>
        </p:grpSpPr>
        <p:sp>
          <p:nvSpPr>
            <p:cNvPr name="Freeform 6" id="6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r="r" b="b" t="t" l="l"/>
              <a:pathLst>
                <a:path h="23857221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r="r" b="b" t="t" l="l"/>
              <a:pathLst>
                <a:path h="24002002" w="59390589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7934" y="3229066"/>
            <a:ext cx="7232052" cy="2724812"/>
            <a:chOff x="0" y="0"/>
            <a:chExt cx="59969575" cy="22594670"/>
          </a:xfrm>
        </p:grpSpPr>
        <p:sp>
          <p:nvSpPr>
            <p:cNvPr name="Freeform 9" id="9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969574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27934" y="6608259"/>
            <a:ext cx="7232052" cy="2850714"/>
            <a:chOff x="0" y="0"/>
            <a:chExt cx="59969575" cy="23638670"/>
          </a:xfrm>
        </p:grpSpPr>
        <p:sp>
          <p:nvSpPr>
            <p:cNvPr name="Freeform 12" id="12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r="r" b="b" t="t" l="l"/>
              <a:pathLst>
                <a:path h="23493889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r="r" b="b" t="t" l="l"/>
              <a:pathLst>
                <a:path h="23638670" w="59969574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978886" y="1558112"/>
            <a:ext cx="10330228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RESULTS: ERRORS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7639" y="4001018"/>
            <a:ext cx="7050715" cy="170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3"/>
              </a:lnSpc>
            </a:pPr>
            <a:r>
              <a:rPr lang="en-US" sz="1952">
                <a:solidFill>
                  <a:srgbClr val="000000"/>
                </a:solidFill>
                <a:latin typeface="Fira Code"/>
              </a:rPr>
              <a:t>Testers were confused because they thought they had already scheduled the class after confirming an instructor. There were also no details shown about the selected class after confirming.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38348" y="7254042"/>
            <a:ext cx="6859884" cy="207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Fira Code"/>
              </a:rPr>
              <a:t>Participants weren't sure if they should speak into the mic or if there was supposed to be a keyboard to text during the live chat task. One participant noted it would be a 'hassle' to keep up with the live chat while working out.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9270" y="3555735"/>
            <a:ext cx="6988962" cy="3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Roboto Mono Regular Bold"/>
              </a:rPr>
              <a:t>SCHEDULING THE CLASS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38348" y="6903844"/>
            <a:ext cx="5282929" cy="3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Roboto Mono Regular Bold"/>
              </a:rPr>
              <a:t>AUDIO TRANSCRIPTION OR TEXT?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7487988" y="4490277"/>
            <a:ext cx="800012" cy="2964431"/>
            <a:chOff x="0" y="0"/>
            <a:chExt cx="4938343" cy="18298954"/>
          </a:xfrm>
        </p:grpSpPr>
        <p:sp>
          <p:nvSpPr>
            <p:cNvPr name="Freeform 22" id="22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4" id="24"/>
          <p:cNvSpPr/>
          <p:nvPr/>
        </p:nvSpPr>
        <p:spPr>
          <a:xfrm rot="0">
            <a:off x="17696885" y="5958205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17696885" y="583264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0">
            <a:off x="17696885" y="608377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9597837" y="3354967"/>
            <a:ext cx="7162229" cy="2724812"/>
            <a:chOff x="0" y="0"/>
            <a:chExt cx="59390590" cy="22594670"/>
          </a:xfrm>
        </p:grpSpPr>
        <p:sp>
          <p:nvSpPr>
            <p:cNvPr name="Freeform 28" id="28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390589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597837" y="6703884"/>
            <a:ext cx="7162229" cy="2894530"/>
            <a:chOff x="0" y="0"/>
            <a:chExt cx="59390590" cy="24002001"/>
          </a:xfrm>
        </p:grpSpPr>
        <p:sp>
          <p:nvSpPr>
            <p:cNvPr name="Freeform 31" id="31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r="r" b="b" t="t" l="l"/>
              <a:pathLst>
                <a:path h="23857221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r="r" b="b" t="t" l="l"/>
              <a:pathLst>
                <a:path h="24002002" w="59390589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398132" y="3229066"/>
            <a:ext cx="7232052" cy="2724812"/>
            <a:chOff x="0" y="0"/>
            <a:chExt cx="59969575" cy="22594670"/>
          </a:xfrm>
        </p:grpSpPr>
        <p:sp>
          <p:nvSpPr>
            <p:cNvPr name="Freeform 34" id="34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969574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398132" y="6608259"/>
            <a:ext cx="7232052" cy="2850714"/>
            <a:chOff x="0" y="0"/>
            <a:chExt cx="59969575" cy="23638670"/>
          </a:xfrm>
        </p:grpSpPr>
        <p:sp>
          <p:nvSpPr>
            <p:cNvPr name="Freeform 37" id="37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r="r" b="b" t="t" l="l"/>
              <a:pathLst>
                <a:path h="23493889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r="r" b="b" t="t" l="l"/>
              <a:pathLst>
                <a:path h="23638670" w="59969574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9723545" y="4035753"/>
            <a:ext cx="6538061" cy="162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Fira Code"/>
              </a:rPr>
              <a:t>The VR UI was cluttered with lots of buttons and text, which made it difficult to find the join class button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23545" y="7502074"/>
            <a:ext cx="6286646" cy="806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Fira Code"/>
              </a:rPr>
              <a:t>There was no way to exit a live class after the class was over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23545" y="3555735"/>
            <a:ext cx="4992037" cy="3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Roboto Mono Regular Bold"/>
              </a:rPr>
              <a:t>LIVE CLASS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723545" y="6903844"/>
            <a:ext cx="5282929" cy="3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Roboto Mono Regular Bold"/>
              </a:rPr>
              <a:t>EXIT CLASS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9999">
            <a:off x="12904082" y="5667375"/>
            <a:ext cx="921067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487988" y="7322569"/>
            <a:ext cx="800012" cy="2964431"/>
            <a:chOff x="0" y="0"/>
            <a:chExt cx="4938343" cy="18298954"/>
          </a:xfrm>
        </p:grpSpPr>
        <p:sp>
          <p:nvSpPr>
            <p:cNvPr name="Freeform 5" id="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7696885" y="8790497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7696885" y="866493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7696885" y="891606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37415"/>
            <a:ext cx="10692306" cy="610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oboto Mono Regular"/>
              </a:rPr>
              <a:t>“It would be nice if we got to see a summary of our schedule on the success page.”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610935" y="47625"/>
            <a:ext cx="8963472" cy="1028700"/>
            <a:chOff x="0" y="0"/>
            <a:chExt cx="55330074" cy="6350000"/>
          </a:xfrm>
        </p:grpSpPr>
        <p:sp>
          <p:nvSpPr>
            <p:cNvPr name="Freeform 12" id="12"/>
            <p:cNvSpPr/>
            <p:nvPr/>
          </p:nvSpPr>
          <p:spPr>
            <a:xfrm>
              <a:off x="72390" y="72390"/>
              <a:ext cx="55185291" cy="6205220"/>
            </a:xfrm>
            <a:custGeom>
              <a:avLst/>
              <a:gdLst/>
              <a:ahLst/>
              <a:cxnLst/>
              <a:rect r="r" b="b" t="t" l="l"/>
              <a:pathLst>
                <a:path h="6205220" w="55185291">
                  <a:moveTo>
                    <a:pt x="0" y="0"/>
                  </a:moveTo>
                  <a:lnTo>
                    <a:pt x="55185291" y="0"/>
                  </a:lnTo>
                  <a:lnTo>
                    <a:pt x="5518529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55330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330074">
                  <a:moveTo>
                    <a:pt x="55185295" y="6205220"/>
                  </a:moveTo>
                  <a:lnTo>
                    <a:pt x="55330074" y="6205220"/>
                  </a:lnTo>
                  <a:lnTo>
                    <a:pt x="55330074" y="6350000"/>
                  </a:lnTo>
                  <a:lnTo>
                    <a:pt x="55185295" y="6350000"/>
                  </a:lnTo>
                  <a:lnTo>
                    <a:pt x="55185295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55185295" y="144780"/>
                  </a:moveTo>
                  <a:lnTo>
                    <a:pt x="55330074" y="144780"/>
                  </a:lnTo>
                  <a:lnTo>
                    <a:pt x="55330074" y="6205220"/>
                  </a:lnTo>
                  <a:lnTo>
                    <a:pt x="55185295" y="6205220"/>
                  </a:lnTo>
                  <a:lnTo>
                    <a:pt x="55185295" y="144780"/>
                  </a:lnTo>
                  <a:close/>
                  <a:moveTo>
                    <a:pt x="144780" y="6205220"/>
                  </a:moveTo>
                  <a:lnTo>
                    <a:pt x="55185295" y="6205220"/>
                  </a:lnTo>
                  <a:lnTo>
                    <a:pt x="55185295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55185295" y="0"/>
                  </a:moveTo>
                  <a:lnTo>
                    <a:pt x="55330074" y="0"/>
                  </a:lnTo>
                  <a:lnTo>
                    <a:pt x="55330074" y="144780"/>
                  </a:lnTo>
                  <a:lnTo>
                    <a:pt x="55185295" y="144780"/>
                  </a:lnTo>
                  <a:lnTo>
                    <a:pt x="551852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185295" y="0"/>
                  </a:lnTo>
                  <a:lnTo>
                    <a:pt x="551852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57799" y="47625"/>
            <a:ext cx="997629" cy="1028700"/>
            <a:chOff x="0" y="0"/>
            <a:chExt cx="6158201" cy="6350000"/>
          </a:xfrm>
        </p:grpSpPr>
        <p:sp>
          <p:nvSpPr>
            <p:cNvPr name="Freeform 15" id="15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r="r" b="b" t="t" l="l"/>
              <a:pathLst>
                <a:path h="6205220" w="6013421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8201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703753" y="391960"/>
            <a:ext cx="505720" cy="340030"/>
            <a:chOff x="0" y="0"/>
            <a:chExt cx="1930400" cy="129794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809106" y="401320"/>
            <a:ext cx="8355461" cy="37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Fira Code Bold"/>
              </a:rPr>
              <a:t>QUOTE - WISH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05867" y="9003142"/>
            <a:ext cx="3565632" cy="4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7"/>
              </a:lnSpc>
            </a:pPr>
            <a:r>
              <a:rPr lang="en-US" sz="2783">
                <a:solidFill>
                  <a:srgbClr val="000000"/>
                </a:solidFill>
                <a:latin typeface="Roboto Mono Regular Bold"/>
              </a:rPr>
              <a:t>- PARTICIPANT 3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59324" y="4444930"/>
            <a:ext cx="4258718" cy="422000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399999">
            <a:off x="12904082" y="5667375"/>
            <a:ext cx="921067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487988" y="7322569"/>
            <a:ext cx="800012" cy="2964431"/>
            <a:chOff x="0" y="0"/>
            <a:chExt cx="4938343" cy="18298954"/>
          </a:xfrm>
        </p:grpSpPr>
        <p:sp>
          <p:nvSpPr>
            <p:cNvPr name="Freeform 5" id="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7696885" y="8790497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7696885" y="866493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7696885" y="891606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1937415"/>
            <a:ext cx="10692306" cy="610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oboto Mono Regular"/>
              </a:rPr>
              <a:t>“How can I turn my avatar cam/mic off if I want a water break?"</a:t>
            </a:r>
          </a:p>
          <a:p>
            <a:pPr algn="ctr">
              <a:lnSpc>
                <a:spcPts val="96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3610935" y="47625"/>
            <a:ext cx="8963472" cy="1028700"/>
            <a:chOff x="0" y="0"/>
            <a:chExt cx="55330074" cy="6350000"/>
          </a:xfrm>
        </p:grpSpPr>
        <p:sp>
          <p:nvSpPr>
            <p:cNvPr name="Freeform 12" id="12"/>
            <p:cNvSpPr/>
            <p:nvPr/>
          </p:nvSpPr>
          <p:spPr>
            <a:xfrm>
              <a:off x="72390" y="72390"/>
              <a:ext cx="55185291" cy="6205220"/>
            </a:xfrm>
            <a:custGeom>
              <a:avLst/>
              <a:gdLst/>
              <a:ahLst/>
              <a:cxnLst/>
              <a:rect r="r" b="b" t="t" l="l"/>
              <a:pathLst>
                <a:path h="6205220" w="55185291">
                  <a:moveTo>
                    <a:pt x="0" y="0"/>
                  </a:moveTo>
                  <a:lnTo>
                    <a:pt x="55185291" y="0"/>
                  </a:lnTo>
                  <a:lnTo>
                    <a:pt x="5518529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55330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330074">
                  <a:moveTo>
                    <a:pt x="55185295" y="6205220"/>
                  </a:moveTo>
                  <a:lnTo>
                    <a:pt x="55330074" y="6205220"/>
                  </a:lnTo>
                  <a:lnTo>
                    <a:pt x="55330074" y="6350000"/>
                  </a:lnTo>
                  <a:lnTo>
                    <a:pt x="55185295" y="6350000"/>
                  </a:lnTo>
                  <a:lnTo>
                    <a:pt x="55185295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55185295" y="144780"/>
                  </a:moveTo>
                  <a:lnTo>
                    <a:pt x="55330074" y="144780"/>
                  </a:lnTo>
                  <a:lnTo>
                    <a:pt x="55330074" y="6205220"/>
                  </a:lnTo>
                  <a:lnTo>
                    <a:pt x="55185295" y="6205220"/>
                  </a:lnTo>
                  <a:lnTo>
                    <a:pt x="55185295" y="144780"/>
                  </a:lnTo>
                  <a:close/>
                  <a:moveTo>
                    <a:pt x="144780" y="6205220"/>
                  </a:moveTo>
                  <a:lnTo>
                    <a:pt x="55185295" y="6205220"/>
                  </a:lnTo>
                  <a:lnTo>
                    <a:pt x="55185295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55185295" y="0"/>
                  </a:moveTo>
                  <a:lnTo>
                    <a:pt x="55330074" y="0"/>
                  </a:lnTo>
                  <a:lnTo>
                    <a:pt x="55330074" y="144780"/>
                  </a:lnTo>
                  <a:lnTo>
                    <a:pt x="55185295" y="144780"/>
                  </a:lnTo>
                  <a:lnTo>
                    <a:pt x="551852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185295" y="0"/>
                  </a:lnTo>
                  <a:lnTo>
                    <a:pt x="551852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457799" y="47625"/>
            <a:ext cx="997629" cy="1028700"/>
            <a:chOff x="0" y="0"/>
            <a:chExt cx="6158201" cy="6350000"/>
          </a:xfrm>
        </p:grpSpPr>
        <p:sp>
          <p:nvSpPr>
            <p:cNvPr name="Freeform 15" id="15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r="r" b="b" t="t" l="l"/>
              <a:pathLst>
                <a:path h="6205220" w="6013421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8201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703753" y="391960"/>
            <a:ext cx="505720" cy="340030"/>
            <a:chOff x="0" y="0"/>
            <a:chExt cx="1930400" cy="1297940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3809106" y="401320"/>
            <a:ext cx="8355461" cy="37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Fira Code Bold"/>
              </a:rPr>
              <a:t>QUOTE - CONSIDERATION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23267" y="4041626"/>
            <a:ext cx="3648232" cy="477744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205867" y="9003142"/>
            <a:ext cx="3565632" cy="4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7"/>
              </a:lnSpc>
            </a:pPr>
            <a:r>
              <a:rPr lang="en-US" sz="2783">
                <a:solidFill>
                  <a:srgbClr val="000000"/>
                </a:solidFill>
                <a:latin typeface="Roboto Mono Regular Bold"/>
              </a:rPr>
              <a:t>- PARTICIPANT 1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7639" y="3354967"/>
            <a:ext cx="7162229" cy="2724812"/>
            <a:chOff x="0" y="0"/>
            <a:chExt cx="59390590" cy="22594670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390589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7639" y="6703884"/>
            <a:ext cx="7162229" cy="2894530"/>
            <a:chOff x="0" y="0"/>
            <a:chExt cx="59390590" cy="24002001"/>
          </a:xfrm>
        </p:grpSpPr>
        <p:sp>
          <p:nvSpPr>
            <p:cNvPr name="Freeform 6" id="6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r="r" b="b" t="t" l="l"/>
              <a:pathLst>
                <a:path h="23857221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r="r" b="b" t="t" l="l"/>
              <a:pathLst>
                <a:path h="24002002" w="59390589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7934" y="3229066"/>
            <a:ext cx="7232052" cy="2724812"/>
            <a:chOff x="0" y="0"/>
            <a:chExt cx="59969575" cy="22594670"/>
          </a:xfrm>
        </p:grpSpPr>
        <p:sp>
          <p:nvSpPr>
            <p:cNvPr name="Freeform 9" id="9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969574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27934" y="6608259"/>
            <a:ext cx="7232052" cy="2850714"/>
            <a:chOff x="0" y="0"/>
            <a:chExt cx="59969575" cy="23638670"/>
          </a:xfrm>
        </p:grpSpPr>
        <p:sp>
          <p:nvSpPr>
            <p:cNvPr name="Freeform 12" id="12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r="r" b="b" t="t" l="l"/>
              <a:pathLst>
                <a:path h="23493889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r="r" b="b" t="t" l="l"/>
              <a:pathLst>
                <a:path h="23638670" w="59969574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978886" y="1558112"/>
            <a:ext cx="10330228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SUGGESTED UI CHANGES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9270" y="4045278"/>
            <a:ext cx="6778549" cy="170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3"/>
              </a:lnSpc>
            </a:pPr>
            <a:r>
              <a:rPr lang="en-US" sz="1952">
                <a:solidFill>
                  <a:srgbClr val="000000"/>
                </a:solidFill>
                <a:latin typeface="Fira Code"/>
              </a:rPr>
              <a:t>The wording should be changed to "select instructor" to prevent confusion. Details about scheduled classes should also appear somewhere, and there could also be a Google Calendar event function.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8045" y="7601224"/>
            <a:ext cx="6461000" cy="137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62"/>
              </a:lnSpc>
            </a:pPr>
            <a:r>
              <a:rPr lang="en-US" sz="1973">
                <a:solidFill>
                  <a:srgbClr val="000000"/>
                </a:solidFill>
                <a:latin typeface="Fira Code"/>
              </a:rPr>
              <a:t>Rather than having a chat with voice-to-text communication, it may be better to simply have a microphone on/off button and allow users to chat live through voice.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9270" y="3526468"/>
            <a:ext cx="6988962" cy="3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Roboto Mono Regular Bold"/>
              </a:rPr>
              <a:t>CLASS SCHEDULER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8045" y="6959707"/>
            <a:ext cx="5282929" cy="3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Roboto Mono Regular Bold"/>
              </a:rPr>
              <a:t>AUDIO COMMUNICATION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7487988" y="4490277"/>
            <a:ext cx="800012" cy="2964431"/>
            <a:chOff x="0" y="0"/>
            <a:chExt cx="4938343" cy="18298954"/>
          </a:xfrm>
        </p:grpSpPr>
        <p:sp>
          <p:nvSpPr>
            <p:cNvPr name="Freeform 22" id="22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3" id="23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4" id="24"/>
          <p:cNvSpPr/>
          <p:nvPr/>
        </p:nvSpPr>
        <p:spPr>
          <a:xfrm rot="0">
            <a:off x="17696885" y="5958205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17696885" y="583264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0">
            <a:off x="17696885" y="608377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9597837" y="3354967"/>
            <a:ext cx="7162229" cy="2724812"/>
            <a:chOff x="0" y="0"/>
            <a:chExt cx="59390590" cy="22594670"/>
          </a:xfrm>
        </p:grpSpPr>
        <p:sp>
          <p:nvSpPr>
            <p:cNvPr name="Freeform 28" id="28"/>
            <p:cNvSpPr/>
            <p:nvPr/>
          </p:nvSpPr>
          <p:spPr>
            <a:xfrm>
              <a:off x="72390" y="72390"/>
              <a:ext cx="59245813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9" id="29"/>
            <p:cNvSpPr/>
            <p:nvPr/>
          </p:nvSpPr>
          <p:spPr>
            <a:xfrm>
              <a:off x="0" y="0"/>
              <a:ext cx="59390589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390589">
                  <a:moveTo>
                    <a:pt x="59245810" y="22449890"/>
                  </a:moveTo>
                  <a:lnTo>
                    <a:pt x="59390589" y="22449890"/>
                  </a:lnTo>
                  <a:lnTo>
                    <a:pt x="59390589" y="22594670"/>
                  </a:lnTo>
                  <a:lnTo>
                    <a:pt x="59245810" y="22594670"/>
                  </a:lnTo>
                  <a:lnTo>
                    <a:pt x="59245810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2449890"/>
                  </a:lnTo>
                  <a:lnTo>
                    <a:pt x="59245810" y="22449890"/>
                  </a:lnTo>
                  <a:lnTo>
                    <a:pt x="59245810" y="144780"/>
                  </a:lnTo>
                  <a:close/>
                  <a:moveTo>
                    <a:pt x="144780" y="22449890"/>
                  </a:moveTo>
                  <a:lnTo>
                    <a:pt x="59245810" y="22449890"/>
                  </a:lnTo>
                  <a:lnTo>
                    <a:pt x="59245810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597837" y="6703884"/>
            <a:ext cx="7162229" cy="2894530"/>
            <a:chOff x="0" y="0"/>
            <a:chExt cx="59390590" cy="24002001"/>
          </a:xfrm>
        </p:grpSpPr>
        <p:sp>
          <p:nvSpPr>
            <p:cNvPr name="Freeform 31" id="31"/>
            <p:cNvSpPr/>
            <p:nvPr/>
          </p:nvSpPr>
          <p:spPr>
            <a:xfrm>
              <a:off x="72390" y="72390"/>
              <a:ext cx="59245813" cy="23857221"/>
            </a:xfrm>
            <a:custGeom>
              <a:avLst/>
              <a:gdLst/>
              <a:ahLst/>
              <a:cxnLst/>
              <a:rect r="r" b="b" t="t" l="l"/>
              <a:pathLst>
                <a:path h="23857221" w="59245813">
                  <a:moveTo>
                    <a:pt x="0" y="0"/>
                  </a:moveTo>
                  <a:lnTo>
                    <a:pt x="59245813" y="0"/>
                  </a:lnTo>
                  <a:lnTo>
                    <a:pt x="59245813" y="23857221"/>
                  </a:lnTo>
                  <a:lnTo>
                    <a:pt x="0" y="23857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32" id="32"/>
            <p:cNvSpPr/>
            <p:nvPr/>
          </p:nvSpPr>
          <p:spPr>
            <a:xfrm>
              <a:off x="0" y="0"/>
              <a:ext cx="59390589" cy="24002002"/>
            </a:xfrm>
            <a:custGeom>
              <a:avLst/>
              <a:gdLst/>
              <a:ahLst/>
              <a:cxnLst/>
              <a:rect r="r" b="b" t="t" l="l"/>
              <a:pathLst>
                <a:path h="24002002" w="59390589">
                  <a:moveTo>
                    <a:pt x="59245810" y="23857221"/>
                  </a:moveTo>
                  <a:lnTo>
                    <a:pt x="59390589" y="23857221"/>
                  </a:lnTo>
                  <a:lnTo>
                    <a:pt x="59390589" y="24002002"/>
                  </a:lnTo>
                  <a:lnTo>
                    <a:pt x="59245810" y="24002002"/>
                  </a:lnTo>
                  <a:lnTo>
                    <a:pt x="59245810" y="2385722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857221"/>
                  </a:lnTo>
                  <a:lnTo>
                    <a:pt x="0" y="23857221"/>
                  </a:lnTo>
                  <a:lnTo>
                    <a:pt x="0" y="144780"/>
                  </a:lnTo>
                  <a:close/>
                  <a:moveTo>
                    <a:pt x="0" y="23857221"/>
                  </a:moveTo>
                  <a:lnTo>
                    <a:pt x="144780" y="23857221"/>
                  </a:lnTo>
                  <a:lnTo>
                    <a:pt x="144780" y="24002002"/>
                  </a:lnTo>
                  <a:lnTo>
                    <a:pt x="0" y="24002002"/>
                  </a:lnTo>
                  <a:lnTo>
                    <a:pt x="0" y="23857221"/>
                  </a:lnTo>
                  <a:close/>
                  <a:moveTo>
                    <a:pt x="59245810" y="144780"/>
                  </a:moveTo>
                  <a:lnTo>
                    <a:pt x="59390589" y="144780"/>
                  </a:lnTo>
                  <a:lnTo>
                    <a:pt x="59390589" y="23857221"/>
                  </a:lnTo>
                  <a:lnTo>
                    <a:pt x="59245810" y="23857221"/>
                  </a:lnTo>
                  <a:lnTo>
                    <a:pt x="59245810" y="144780"/>
                  </a:lnTo>
                  <a:close/>
                  <a:moveTo>
                    <a:pt x="144780" y="23857221"/>
                  </a:moveTo>
                  <a:lnTo>
                    <a:pt x="59245810" y="23857221"/>
                  </a:lnTo>
                  <a:lnTo>
                    <a:pt x="59245810" y="24002002"/>
                  </a:lnTo>
                  <a:lnTo>
                    <a:pt x="144780" y="24002002"/>
                  </a:lnTo>
                  <a:lnTo>
                    <a:pt x="144780" y="23857221"/>
                  </a:lnTo>
                  <a:close/>
                  <a:moveTo>
                    <a:pt x="59245810" y="0"/>
                  </a:moveTo>
                  <a:lnTo>
                    <a:pt x="59390589" y="0"/>
                  </a:lnTo>
                  <a:lnTo>
                    <a:pt x="59390589" y="144780"/>
                  </a:lnTo>
                  <a:lnTo>
                    <a:pt x="59245810" y="144780"/>
                  </a:lnTo>
                  <a:lnTo>
                    <a:pt x="5924581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245810" y="0"/>
                  </a:lnTo>
                  <a:lnTo>
                    <a:pt x="5924581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398132" y="3229066"/>
            <a:ext cx="7232052" cy="2724812"/>
            <a:chOff x="0" y="0"/>
            <a:chExt cx="59969575" cy="22594670"/>
          </a:xfrm>
        </p:grpSpPr>
        <p:sp>
          <p:nvSpPr>
            <p:cNvPr name="Freeform 34" id="34"/>
            <p:cNvSpPr/>
            <p:nvPr/>
          </p:nvSpPr>
          <p:spPr>
            <a:xfrm>
              <a:off x="72390" y="72390"/>
              <a:ext cx="59824797" cy="22449890"/>
            </a:xfrm>
            <a:custGeom>
              <a:avLst/>
              <a:gdLst/>
              <a:ahLst/>
              <a:cxnLst/>
              <a:rect r="r" b="b" t="t" l="l"/>
              <a:pathLst>
                <a:path h="22449890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2449890"/>
                  </a:lnTo>
                  <a:lnTo>
                    <a:pt x="0" y="22449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35" id="35"/>
            <p:cNvSpPr/>
            <p:nvPr/>
          </p:nvSpPr>
          <p:spPr>
            <a:xfrm>
              <a:off x="0" y="0"/>
              <a:ext cx="59969574" cy="22594670"/>
            </a:xfrm>
            <a:custGeom>
              <a:avLst/>
              <a:gdLst/>
              <a:ahLst/>
              <a:cxnLst/>
              <a:rect r="r" b="b" t="t" l="l"/>
              <a:pathLst>
                <a:path h="22594670" w="59969574">
                  <a:moveTo>
                    <a:pt x="59824795" y="22449890"/>
                  </a:moveTo>
                  <a:lnTo>
                    <a:pt x="59969574" y="22449890"/>
                  </a:lnTo>
                  <a:lnTo>
                    <a:pt x="59969574" y="22594670"/>
                  </a:lnTo>
                  <a:lnTo>
                    <a:pt x="59824795" y="22594670"/>
                  </a:lnTo>
                  <a:lnTo>
                    <a:pt x="59824795" y="22449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2449890"/>
                  </a:lnTo>
                  <a:lnTo>
                    <a:pt x="0" y="22449890"/>
                  </a:lnTo>
                  <a:lnTo>
                    <a:pt x="0" y="144780"/>
                  </a:lnTo>
                  <a:close/>
                  <a:moveTo>
                    <a:pt x="0" y="22449890"/>
                  </a:moveTo>
                  <a:lnTo>
                    <a:pt x="144780" y="22449890"/>
                  </a:lnTo>
                  <a:lnTo>
                    <a:pt x="144780" y="22594670"/>
                  </a:lnTo>
                  <a:lnTo>
                    <a:pt x="0" y="22594670"/>
                  </a:lnTo>
                  <a:lnTo>
                    <a:pt x="0" y="22449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2449890"/>
                  </a:lnTo>
                  <a:lnTo>
                    <a:pt x="59824795" y="22449890"/>
                  </a:lnTo>
                  <a:lnTo>
                    <a:pt x="59824795" y="144780"/>
                  </a:lnTo>
                  <a:close/>
                  <a:moveTo>
                    <a:pt x="144780" y="22449890"/>
                  </a:moveTo>
                  <a:lnTo>
                    <a:pt x="59824795" y="22449890"/>
                  </a:lnTo>
                  <a:lnTo>
                    <a:pt x="59824795" y="22594670"/>
                  </a:lnTo>
                  <a:lnTo>
                    <a:pt x="144780" y="22594670"/>
                  </a:lnTo>
                  <a:lnTo>
                    <a:pt x="144780" y="22449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9398132" y="6608259"/>
            <a:ext cx="7232052" cy="2850714"/>
            <a:chOff x="0" y="0"/>
            <a:chExt cx="59969575" cy="23638670"/>
          </a:xfrm>
        </p:grpSpPr>
        <p:sp>
          <p:nvSpPr>
            <p:cNvPr name="Freeform 37" id="37"/>
            <p:cNvSpPr/>
            <p:nvPr/>
          </p:nvSpPr>
          <p:spPr>
            <a:xfrm>
              <a:off x="72390" y="72390"/>
              <a:ext cx="59824797" cy="23493889"/>
            </a:xfrm>
            <a:custGeom>
              <a:avLst/>
              <a:gdLst/>
              <a:ahLst/>
              <a:cxnLst/>
              <a:rect r="r" b="b" t="t" l="l"/>
              <a:pathLst>
                <a:path h="23493889" w="59824797">
                  <a:moveTo>
                    <a:pt x="0" y="0"/>
                  </a:moveTo>
                  <a:lnTo>
                    <a:pt x="59824797" y="0"/>
                  </a:lnTo>
                  <a:lnTo>
                    <a:pt x="59824797" y="23493889"/>
                  </a:lnTo>
                  <a:lnTo>
                    <a:pt x="0" y="23493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38" id="38"/>
            <p:cNvSpPr/>
            <p:nvPr/>
          </p:nvSpPr>
          <p:spPr>
            <a:xfrm>
              <a:off x="0" y="0"/>
              <a:ext cx="59969574" cy="23638670"/>
            </a:xfrm>
            <a:custGeom>
              <a:avLst/>
              <a:gdLst/>
              <a:ahLst/>
              <a:cxnLst/>
              <a:rect r="r" b="b" t="t" l="l"/>
              <a:pathLst>
                <a:path h="23638670" w="59969574">
                  <a:moveTo>
                    <a:pt x="59824795" y="23493890"/>
                  </a:moveTo>
                  <a:lnTo>
                    <a:pt x="59969574" y="23493890"/>
                  </a:lnTo>
                  <a:lnTo>
                    <a:pt x="59969574" y="23638670"/>
                  </a:lnTo>
                  <a:lnTo>
                    <a:pt x="59824795" y="23638670"/>
                  </a:lnTo>
                  <a:lnTo>
                    <a:pt x="59824795" y="2349389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3493890"/>
                  </a:lnTo>
                  <a:lnTo>
                    <a:pt x="0" y="23493890"/>
                  </a:lnTo>
                  <a:lnTo>
                    <a:pt x="0" y="144780"/>
                  </a:lnTo>
                  <a:close/>
                  <a:moveTo>
                    <a:pt x="0" y="23493890"/>
                  </a:moveTo>
                  <a:lnTo>
                    <a:pt x="144780" y="23493890"/>
                  </a:lnTo>
                  <a:lnTo>
                    <a:pt x="144780" y="23638670"/>
                  </a:lnTo>
                  <a:lnTo>
                    <a:pt x="0" y="23638670"/>
                  </a:lnTo>
                  <a:lnTo>
                    <a:pt x="0" y="23493890"/>
                  </a:lnTo>
                  <a:close/>
                  <a:moveTo>
                    <a:pt x="59824795" y="144780"/>
                  </a:moveTo>
                  <a:lnTo>
                    <a:pt x="59969574" y="144780"/>
                  </a:lnTo>
                  <a:lnTo>
                    <a:pt x="59969574" y="23493890"/>
                  </a:lnTo>
                  <a:lnTo>
                    <a:pt x="59824795" y="23493890"/>
                  </a:lnTo>
                  <a:lnTo>
                    <a:pt x="59824795" y="144780"/>
                  </a:lnTo>
                  <a:close/>
                  <a:moveTo>
                    <a:pt x="144780" y="23493890"/>
                  </a:moveTo>
                  <a:lnTo>
                    <a:pt x="59824795" y="23493890"/>
                  </a:lnTo>
                  <a:lnTo>
                    <a:pt x="59824795" y="23638670"/>
                  </a:lnTo>
                  <a:lnTo>
                    <a:pt x="144780" y="23638670"/>
                  </a:lnTo>
                  <a:lnTo>
                    <a:pt x="144780" y="23493890"/>
                  </a:lnTo>
                  <a:close/>
                  <a:moveTo>
                    <a:pt x="59824795" y="0"/>
                  </a:moveTo>
                  <a:lnTo>
                    <a:pt x="59969574" y="0"/>
                  </a:lnTo>
                  <a:lnTo>
                    <a:pt x="59969574" y="144780"/>
                  </a:lnTo>
                  <a:lnTo>
                    <a:pt x="59824795" y="144780"/>
                  </a:lnTo>
                  <a:lnTo>
                    <a:pt x="598247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24795" y="0"/>
                  </a:lnTo>
                  <a:lnTo>
                    <a:pt x="598247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9759201" y="4035753"/>
            <a:ext cx="6692545" cy="162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Fira Code"/>
              </a:rPr>
              <a:t>The VR homepage should only have the most important details, and the button to join a live class should be big and obvious with a text label.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597837" y="7677173"/>
            <a:ext cx="6853908" cy="121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Fira Code"/>
              </a:rPr>
              <a:t>There should be a button to exit a class and return to the homepage at any time.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597837" y="3526468"/>
            <a:ext cx="4992037" cy="3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Roboto Mono Regular Bold"/>
              </a:rPr>
              <a:t>LIVE CLASS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597837" y="6959707"/>
            <a:ext cx="5282929" cy="38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6"/>
              </a:lnSpc>
            </a:pPr>
            <a:r>
              <a:rPr lang="en-US" sz="2304">
                <a:solidFill>
                  <a:srgbClr val="000000"/>
                </a:solidFill>
                <a:latin typeface="Roboto Mono Regular Bold"/>
              </a:rPr>
              <a:t>EXIT CLASS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1C5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1212" y="2438870"/>
            <a:ext cx="15085343" cy="6819430"/>
            <a:chOff x="0" y="0"/>
            <a:chExt cx="99404144" cy="44936305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99259364" cy="44791526"/>
            </a:xfrm>
            <a:custGeom>
              <a:avLst/>
              <a:gdLst/>
              <a:ahLst/>
              <a:cxnLst/>
              <a:rect r="r" b="b" t="t" l="l"/>
              <a:pathLst>
                <a:path h="44791526" w="99259364">
                  <a:moveTo>
                    <a:pt x="0" y="0"/>
                  </a:moveTo>
                  <a:lnTo>
                    <a:pt x="99259364" y="0"/>
                  </a:lnTo>
                  <a:lnTo>
                    <a:pt x="99259364" y="44791526"/>
                  </a:lnTo>
                  <a:lnTo>
                    <a:pt x="0" y="44791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99404146" cy="44936305"/>
            </a:xfrm>
            <a:custGeom>
              <a:avLst/>
              <a:gdLst/>
              <a:ahLst/>
              <a:cxnLst/>
              <a:rect r="r" b="b" t="t" l="l"/>
              <a:pathLst>
                <a:path h="44936305" w="99404146">
                  <a:moveTo>
                    <a:pt x="99259361" y="44791526"/>
                  </a:moveTo>
                  <a:lnTo>
                    <a:pt x="99404146" y="44791526"/>
                  </a:lnTo>
                  <a:lnTo>
                    <a:pt x="99404146" y="44936305"/>
                  </a:lnTo>
                  <a:lnTo>
                    <a:pt x="99259361" y="44936305"/>
                  </a:lnTo>
                  <a:lnTo>
                    <a:pt x="99259361" y="447915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4791526"/>
                  </a:lnTo>
                  <a:lnTo>
                    <a:pt x="0" y="44791526"/>
                  </a:lnTo>
                  <a:lnTo>
                    <a:pt x="0" y="144780"/>
                  </a:lnTo>
                  <a:close/>
                  <a:moveTo>
                    <a:pt x="0" y="44791526"/>
                  </a:moveTo>
                  <a:lnTo>
                    <a:pt x="144780" y="44791526"/>
                  </a:lnTo>
                  <a:lnTo>
                    <a:pt x="144780" y="44936305"/>
                  </a:lnTo>
                  <a:lnTo>
                    <a:pt x="0" y="44936305"/>
                  </a:lnTo>
                  <a:lnTo>
                    <a:pt x="0" y="44791526"/>
                  </a:lnTo>
                  <a:close/>
                  <a:moveTo>
                    <a:pt x="99259361" y="144780"/>
                  </a:moveTo>
                  <a:lnTo>
                    <a:pt x="99404146" y="144780"/>
                  </a:lnTo>
                  <a:lnTo>
                    <a:pt x="99404146" y="44791526"/>
                  </a:lnTo>
                  <a:lnTo>
                    <a:pt x="99259361" y="44791526"/>
                  </a:lnTo>
                  <a:lnTo>
                    <a:pt x="99259361" y="144780"/>
                  </a:lnTo>
                  <a:close/>
                  <a:moveTo>
                    <a:pt x="144780" y="44791526"/>
                  </a:moveTo>
                  <a:lnTo>
                    <a:pt x="99259361" y="44791526"/>
                  </a:lnTo>
                  <a:lnTo>
                    <a:pt x="99259361" y="44936305"/>
                  </a:lnTo>
                  <a:lnTo>
                    <a:pt x="144780" y="44936305"/>
                  </a:lnTo>
                  <a:lnTo>
                    <a:pt x="144780" y="44791526"/>
                  </a:lnTo>
                  <a:close/>
                  <a:moveTo>
                    <a:pt x="99259361" y="0"/>
                  </a:moveTo>
                  <a:lnTo>
                    <a:pt x="99404146" y="0"/>
                  </a:lnTo>
                  <a:lnTo>
                    <a:pt x="99404146" y="144780"/>
                  </a:lnTo>
                  <a:lnTo>
                    <a:pt x="99259361" y="144780"/>
                  </a:lnTo>
                  <a:lnTo>
                    <a:pt x="9925936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9259361" y="0"/>
                  </a:lnTo>
                  <a:lnTo>
                    <a:pt x="9925936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232317"/>
            <a:ext cx="15049748" cy="6819430"/>
            <a:chOff x="0" y="0"/>
            <a:chExt cx="99169589" cy="44936305"/>
          </a:xfrm>
        </p:grpSpPr>
        <p:sp>
          <p:nvSpPr>
            <p:cNvPr name="Freeform 6" id="6"/>
            <p:cNvSpPr/>
            <p:nvPr/>
          </p:nvSpPr>
          <p:spPr>
            <a:xfrm>
              <a:off x="72390" y="72390"/>
              <a:ext cx="99024811" cy="44791526"/>
            </a:xfrm>
            <a:custGeom>
              <a:avLst/>
              <a:gdLst/>
              <a:ahLst/>
              <a:cxnLst/>
              <a:rect r="r" b="b" t="t" l="l"/>
              <a:pathLst>
                <a:path h="44791526" w="99024811">
                  <a:moveTo>
                    <a:pt x="0" y="0"/>
                  </a:moveTo>
                  <a:lnTo>
                    <a:pt x="99024811" y="0"/>
                  </a:lnTo>
                  <a:lnTo>
                    <a:pt x="99024811" y="44791526"/>
                  </a:lnTo>
                  <a:lnTo>
                    <a:pt x="0" y="447915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99169587" cy="44936305"/>
            </a:xfrm>
            <a:custGeom>
              <a:avLst/>
              <a:gdLst/>
              <a:ahLst/>
              <a:cxnLst/>
              <a:rect r="r" b="b" t="t" l="l"/>
              <a:pathLst>
                <a:path h="44936305" w="99169587">
                  <a:moveTo>
                    <a:pt x="99024808" y="44791526"/>
                  </a:moveTo>
                  <a:lnTo>
                    <a:pt x="99169587" y="44791526"/>
                  </a:lnTo>
                  <a:lnTo>
                    <a:pt x="99169587" y="44936305"/>
                  </a:lnTo>
                  <a:lnTo>
                    <a:pt x="99024808" y="44936305"/>
                  </a:lnTo>
                  <a:lnTo>
                    <a:pt x="99024808" y="4479152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4791526"/>
                  </a:lnTo>
                  <a:lnTo>
                    <a:pt x="0" y="44791526"/>
                  </a:lnTo>
                  <a:lnTo>
                    <a:pt x="0" y="144780"/>
                  </a:lnTo>
                  <a:close/>
                  <a:moveTo>
                    <a:pt x="0" y="44791526"/>
                  </a:moveTo>
                  <a:lnTo>
                    <a:pt x="144780" y="44791526"/>
                  </a:lnTo>
                  <a:lnTo>
                    <a:pt x="144780" y="44936305"/>
                  </a:lnTo>
                  <a:lnTo>
                    <a:pt x="0" y="44936305"/>
                  </a:lnTo>
                  <a:lnTo>
                    <a:pt x="0" y="44791526"/>
                  </a:lnTo>
                  <a:close/>
                  <a:moveTo>
                    <a:pt x="99024808" y="144780"/>
                  </a:moveTo>
                  <a:lnTo>
                    <a:pt x="99169587" y="144780"/>
                  </a:lnTo>
                  <a:lnTo>
                    <a:pt x="99169587" y="44791526"/>
                  </a:lnTo>
                  <a:lnTo>
                    <a:pt x="99024808" y="44791526"/>
                  </a:lnTo>
                  <a:lnTo>
                    <a:pt x="99024808" y="144780"/>
                  </a:lnTo>
                  <a:close/>
                  <a:moveTo>
                    <a:pt x="144780" y="44791526"/>
                  </a:moveTo>
                  <a:lnTo>
                    <a:pt x="99024808" y="44791526"/>
                  </a:lnTo>
                  <a:lnTo>
                    <a:pt x="99024808" y="44936305"/>
                  </a:lnTo>
                  <a:lnTo>
                    <a:pt x="144780" y="44936305"/>
                  </a:lnTo>
                  <a:lnTo>
                    <a:pt x="144780" y="44791526"/>
                  </a:lnTo>
                  <a:close/>
                  <a:moveTo>
                    <a:pt x="99024808" y="0"/>
                  </a:moveTo>
                  <a:lnTo>
                    <a:pt x="99169587" y="0"/>
                  </a:lnTo>
                  <a:lnTo>
                    <a:pt x="99169587" y="144780"/>
                  </a:lnTo>
                  <a:lnTo>
                    <a:pt x="99024808" y="144780"/>
                  </a:lnTo>
                  <a:lnTo>
                    <a:pt x="9902480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99024808" y="0"/>
                  </a:lnTo>
                  <a:lnTo>
                    <a:pt x="9902480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53574" y="3505612"/>
            <a:ext cx="6637689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Code"/>
              </a:rPr>
              <a:t>Ensure seamless transitions between different task flows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1577" y="3764468"/>
            <a:ext cx="1276042" cy="4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Code"/>
              </a:rPr>
              <a:t>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1577" y="4774720"/>
            <a:ext cx="1276042" cy="4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Code"/>
              </a:rPr>
              <a:t>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11577" y="6280487"/>
            <a:ext cx="1276042" cy="49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Code"/>
              </a:rPr>
              <a:t>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53574" y="4734529"/>
            <a:ext cx="7176967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Code"/>
              </a:rPr>
              <a:t>Sharpen the clarity of UI function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53574" y="6280487"/>
            <a:ext cx="5186596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Code"/>
              </a:rPr>
              <a:t>Simplify the UI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1279" y="5161020"/>
            <a:ext cx="592782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4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IN SUMMMARY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76468" y="6149013"/>
            <a:ext cx="6177106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Roboto Mono Regular Bold"/>
              </a:rPr>
              <a:t>WE WILL NEED TO...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5400000">
            <a:off x="12773665" y="5783505"/>
            <a:ext cx="944293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7487988" y="6461657"/>
            <a:ext cx="800012" cy="2964431"/>
            <a:chOff x="0" y="0"/>
            <a:chExt cx="4938343" cy="18298954"/>
          </a:xfrm>
        </p:grpSpPr>
        <p:sp>
          <p:nvSpPr>
            <p:cNvPr name="Freeform 19" id="19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1" id="21"/>
          <p:cNvSpPr/>
          <p:nvPr/>
        </p:nvSpPr>
        <p:spPr>
          <a:xfrm rot="0">
            <a:off x="17696885" y="7929585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17696885" y="7804019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17696885" y="805515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47750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2957371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393298">
            <a:off x="13837454" y="6607898"/>
            <a:ext cx="7329643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1499274"/>
            <a:ext cx="8963472" cy="1028700"/>
            <a:chOff x="0" y="0"/>
            <a:chExt cx="55330074" cy="6350000"/>
          </a:xfrm>
        </p:grpSpPr>
        <p:sp>
          <p:nvSpPr>
            <p:cNvPr name="Freeform 6" id="6"/>
            <p:cNvSpPr/>
            <p:nvPr/>
          </p:nvSpPr>
          <p:spPr>
            <a:xfrm>
              <a:off x="72390" y="72390"/>
              <a:ext cx="55185291" cy="6205220"/>
            </a:xfrm>
            <a:custGeom>
              <a:avLst/>
              <a:gdLst/>
              <a:ahLst/>
              <a:cxnLst/>
              <a:rect r="r" b="b" t="t" l="l"/>
              <a:pathLst>
                <a:path h="6205220" w="55185291">
                  <a:moveTo>
                    <a:pt x="0" y="0"/>
                  </a:moveTo>
                  <a:lnTo>
                    <a:pt x="55185291" y="0"/>
                  </a:lnTo>
                  <a:lnTo>
                    <a:pt x="5518529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55330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330074">
                  <a:moveTo>
                    <a:pt x="55185295" y="6205220"/>
                  </a:moveTo>
                  <a:lnTo>
                    <a:pt x="55330074" y="6205220"/>
                  </a:lnTo>
                  <a:lnTo>
                    <a:pt x="55330074" y="6350000"/>
                  </a:lnTo>
                  <a:lnTo>
                    <a:pt x="55185295" y="6350000"/>
                  </a:lnTo>
                  <a:lnTo>
                    <a:pt x="55185295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55185295" y="144780"/>
                  </a:moveTo>
                  <a:lnTo>
                    <a:pt x="55330074" y="144780"/>
                  </a:lnTo>
                  <a:lnTo>
                    <a:pt x="55330074" y="6205220"/>
                  </a:lnTo>
                  <a:lnTo>
                    <a:pt x="55185295" y="6205220"/>
                  </a:lnTo>
                  <a:lnTo>
                    <a:pt x="55185295" y="144780"/>
                  </a:lnTo>
                  <a:close/>
                  <a:moveTo>
                    <a:pt x="144780" y="6205220"/>
                  </a:moveTo>
                  <a:lnTo>
                    <a:pt x="55185295" y="6205220"/>
                  </a:lnTo>
                  <a:lnTo>
                    <a:pt x="55185295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55185295" y="0"/>
                  </a:moveTo>
                  <a:lnTo>
                    <a:pt x="55330074" y="0"/>
                  </a:lnTo>
                  <a:lnTo>
                    <a:pt x="55330074" y="144780"/>
                  </a:lnTo>
                  <a:lnTo>
                    <a:pt x="55185295" y="144780"/>
                  </a:lnTo>
                  <a:lnTo>
                    <a:pt x="5518529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5185295" y="0"/>
                  </a:lnTo>
                  <a:lnTo>
                    <a:pt x="5518529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7487988" y="3993771"/>
            <a:ext cx="800012" cy="2964431"/>
            <a:chOff x="0" y="0"/>
            <a:chExt cx="4938343" cy="18298954"/>
          </a:xfrm>
        </p:grpSpPr>
        <p:sp>
          <p:nvSpPr>
            <p:cNvPr name="Freeform 9" id="9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75564" y="1499274"/>
            <a:ext cx="997629" cy="1028700"/>
            <a:chOff x="0" y="0"/>
            <a:chExt cx="6158201" cy="6350000"/>
          </a:xfrm>
        </p:grpSpPr>
        <p:sp>
          <p:nvSpPr>
            <p:cNvPr name="Freeform 12" id="12"/>
            <p:cNvSpPr/>
            <p:nvPr/>
          </p:nvSpPr>
          <p:spPr>
            <a:xfrm>
              <a:off x="72390" y="72390"/>
              <a:ext cx="6013421" cy="6205220"/>
            </a:xfrm>
            <a:custGeom>
              <a:avLst/>
              <a:gdLst/>
              <a:ahLst/>
              <a:cxnLst/>
              <a:rect r="r" b="b" t="t" l="l"/>
              <a:pathLst>
                <a:path h="6205220" w="6013421">
                  <a:moveTo>
                    <a:pt x="0" y="0"/>
                  </a:moveTo>
                  <a:lnTo>
                    <a:pt x="6013421" y="0"/>
                  </a:lnTo>
                  <a:lnTo>
                    <a:pt x="6013421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615820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8201">
                  <a:moveTo>
                    <a:pt x="6013421" y="6205220"/>
                  </a:moveTo>
                  <a:lnTo>
                    <a:pt x="6158201" y="6205220"/>
                  </a:lnTo>
                  <a:lnTo>
                    <a:pt x="6158201" y="6350000"/>
                  </a:lnTo>
                  <a:lnTo>
                    <a:pt x="6013421" y="6350000"/>
                  </a:lnTo>
                  <a:lnTo>
                    <a:pt x="6013421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013421" y="144780"/>
                  </a:moveTo>
                  <a:lnTo>
                    <a:pt x="6158201" y="144780"/>
                  </a:lnTo>
                  <a:lnTo>
                    <a:pt x="6158201" y="6205220"/>
                  </a:lnTo>
                  <a:lnTo>
                    <a:pt x="6013421" y="6205220"/>
                  </a:lnTo>
                  <a:lnTo>
                    <a:pt x="6013421" y="144780"/>
                  </a:lnTo>
                  <a:close/>
                  <a:moveTo>
                    <a:pt x="144780" y="6205220"/>
                  </a:moveTo>
                  <a:lnTo>
                    <a:pt x="6013421" y="6205220"/>
                  </a:lnTo>
                  <a:lnTo>
                    <a:pt x="6013421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013421" y="0"/>
                  </a:moveTo>
                  <a:lnTo>
                    <a:pt x="6158201" y="0"/>
                  </a:lnTo>
                  <a:lnTo>
                    <a:pt x="6158201" y="144780"/>
                  </a:lnTo>
                  <a:lnTo>
                    <a:pt x="6013421" y="144780"/>
                  </a:lnTo>
                  <a:lnTo>
                    <a:pt x="60134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013421" y="0"/>
                  </a:lnTo>
                  <a:lnTo>
                    <a:pt x="60134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4" id="14"/>
          <p:cNvSpPr/>
          <p:nvPr/>
        </p:nvSpPr>
        <p:spPr>
          <a:xfrm rot="0">
            <a:off x="16971720" y="174574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16971720" y="199687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17696885" y="5461698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17127202" y="187131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17696885" y="5336133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17127202" y="212244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0">
            <a:off x="17696885" y="5587263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15980601" y="174574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15980601" y="199687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16058342" y="187131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0">
            <a:off x="16058342" y="212244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0">
            <a:off x="14989482" y="174574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0">
            <a:off x="14989482" y="1996879"/>
            <a:ext cx="51626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0">
            <a:off x="14989482" y="187131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0">
            <a:off x="14989482" y="2122444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9" id="29"/>
          <p:cNvGrpSpPr/>
          <p:nvPr/>
        </p:nvGrpSpPr>
        <p:grpSpPr>
          <a:xfrm rot="0">
            <a:off x="10121518" y="1843609"/>
            <a:ext cx="505720" cy="340030"/>
            <a:chOff x="0" y="0"/>
            <a:chExt cx="1930400" cy="1297940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1" id="31"/>
          <p:cNvGrpSpPr/>
          <p:nvPr/>
        </p:nvGrpSpPr>
        <p:grpSpPr>
          <a:xfrm rot="-10800000">
            <a:off x="17694487" y="3318451"/>
            <a:ext cx="365583" cy="245806"/>
            <a:chOff x="0" y="0"/>
            <a:chExt cx="1930400" cy="129794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028700" y="396138"/>
            <a:ext cx="1786021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Chloe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27278" y="1888847"/>
            <a:ext cx="821316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9"/>
              </a:lnSpc>
            </a:pPr>
            <a:r>
              <a:rPr lang="en-US" sz="2699">
                <a:solidFill>
                  <a:srgbClr val="000000"/>
                </a:solidFill>
                <a:latin typeface="Fira Code"/>
              </a:rPr>
              <a:t>CS 147 - Assignment #5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138460" y="396138"/>
            <a:ext cx="1786021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Melinda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248219" y="396138"/>
            <a:ext cx="926009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Shimea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357979" y="396138"/>
            <a:ext cx="1786021" cy="24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Rachel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826258" y="379311"/>
            <a:ext cx="5676018" cy="27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99"/>
              </a:lnSpc>
            </a:pPr>
            <a:r>
              <a:rPr lang="en-US" sz="2599">
                <a:solidFill>
                  <a:srgbClr val="000000"/>
                </a:solidFill>
                <a:latin typeface="Fira Code Bold"/>
              </a:rPr>
              <a:t>VR/AR X EDU - TEAM 5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714913" y="1817186"/>
            <a:ext cx="679889" cy="37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Roboto Mono Regular Bold"/>
              </a:rPr>
              <a:t>B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744230" y="1817186"/>
            <a:ext cx="679889" cy="37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9"/>
              </a:lnSpc>
            </a:pPr>
            <a:r>
              <a:rPr lang="en-US" sz="2899">
                <a:solidFill>
                  <a:srgbClr val="000000"/>
                </a:solidFill>
                <a:latin typeface="Roboto Mono Regular Italics"/>
              </a:rPr>
              <a:t>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773547" y="1817186"/>
            <a:ext cx="679889" cy="37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99"/>
              </a:lnSpc>
            </a:pPr>
            <a:r>
              <a:rPr lang="en-US" u="sng" sz="2899">
                <a:solidFill>
                  <a:srgbClr val="000000"/>
                </a:solidFill>
                <a:latin typeface="Roboto Mono Regular"/>
              </a:rPr>
              <a:t>U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225934" y="4370730"/>
            <a:ext cx="13832408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03"/>
              </a:lnSpc>
            </a:pPr>
            <a:r>
              <a:rPr lang="en-US" sz="14752">
                <a:solidFill>
                  <a:srgbClr val="000000"/>
                </a:solidFill>
                <a:latin typeface="Barlow Medium"/>
              </a:rPr>
              <a:t>Thank you!</a:t>
            </a:r>
          </a:p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000000"/>
                </a:solidFill>
                <a:latin typeface="Barlow Medium"/>
              </a:rPr>
              <a:t>- MetaGym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94688">
            <a:off x="14771373" y="8005100"/>
            <a:ext cx="797005" cy="13960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C5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4733" y="336123"/>
            <a:ext cx="12386479" cy="9572687"/>
            <a:chOff x="0" y="0"/>
            <a:chExt cx="81620110" cy="63078762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81475327" cy="62933984"/>
            </a:xfrm>
            <a:custGeom>
              <a:avLst/>
              <a:gdLst/>
              <a:ahLst/>
              <a:cxnLst/>
              <a:rect r="r" b="b" t="t" l="l"/>
              <a:pathLst>
                <a:path h="62933984" w="81475327">
                  <a:moveTo>
                    <a:pt x="0" y="0"/>
                  </a:moveTo>
                  <a:lnTo>
                    <a:pt x="81475327" y="0"/>
                  </a:lnTo>
                  <a:lnTo>
                    <a:pt x="81475327" y="62933984"/>
                  </a:lnTo>
                  <a:lnTo>
                    <a:pt x="0" y="62933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81620109" cy="63078761"/>
            </a:xfrm>
            <a:custGeom>
              <a:avLst/>
              <a:gdLst/>
              <a:ahLst/>
              <a:cxnLst/>
              <a:rect r="r" b="b" t="t" l="l"/>
              <a:pathLst>
                <a:path h="63078761" w="81620109">
                  <a:moveTo>
                    <a:pt x="81475331" y="62933982"/>
                  </a:moveTo>
                  <a:lnTo>
                    <a:pt x="81620109" y="62933982"/>
                  </a:lnTo>
                  <a:lnTo>
                    <a:pt x="81620109" y="63078761"/>
                  </a:lnTo>
                  <a:lnTo>
                    <a:pt x="81475331" y="63078761"/>
                  </a:lnTo>
                  <a:lnTo>
                    <a:pt x="81475331" y="629339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933982"/>
                  </a:lnTo>
                  <a:lnTo>
                    <a:pt x="0" y="62933982"/>
                  </a:lnTo>
                  <a:lnTo>
                    <a:pt x="0" y="144780"/>
                  </a:lnTo>
                  <a:close/>
                  <a:moveTo>
                    <a:pt x="0" y="62933982"/>
                  </a:moveTo>
                  <a:lnTo>
                    <a:pt x="144780" y="62933982"/>
                  </a:lnTo>
                  <a:lnTo>
                    <a:pt x="144780" y="63078761"/>
                  </a:lnTo>
                  <a:lnTo>
                    <a:pt x="0" y="63078761"/>
                  </a:lnTo>
                  <a:lnTo>
                    <a:pt x="0" y="62933982"/>
                  </a:lnTo>
                  <a:close/>
                  <a:moveTo>
                    <a:pt x="81475331" y="144780"/>
                  </a:moveTo>
                  <a:lnTo>
                    <a:pt x="81620109" y="144780"/>
                  </a:lnTo>
                  <a:lnTo>
                    <a:pt x="81620109" y="62933982"/>
                  </a:lnTo>
                  <a:lnTo>
                    <a:pt x="81475331" y="62933982"/>
                  </a:lnTo>
                  <a:lnTo>
                    <a:pt x="81475331" y="144780"/>
                  </a:lnTo>
                  <a:close/>
                  <a:moveTo>
                    <a:pt x="144780" y="62933982"/>
                  </a:moveTo>
                  <a:lnTo>
                    <a:pt x="81475331" y="62933982"/>
                  </a:lnTo>
                  <a:lnTo>
                    <a:pt x="81475331" y="63078761"/>
                  </a:lnTo>
                  <a:lnTo>
                    <a:pt x="144780" y="63078761"/>
                  </a:lnTo>
                  <a:lnTo>
                    <a:pt x="144780" y="62933982"/>
                  </a:lnTo>
                  <a:close/>
                  <a:moveTo>
                    <a:pt x="81475331" y="0"/>
                  </a:moveTo>
                  <a:lnTo>
                    <a:pt x="81620109" y="0"/>
                  </a:lnTo>
                  <a:lnTo>
                    <a:pt x="81620109" y="144780"/>
                  </a:lnTo>
                  <a:lnTo>
                    <a:pt x="81475331" y="144780"/>
                  </a:lnTo>
                  <a:lnTo>
                    <a:pt x="8147533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81475331" y="0"/>
                  </a:lnTo>
                  <a:lnTo>
                    <a:pt x="8147533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67463" y="8550640"/>
            <a:ext cx="1301020" cy="130102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C5B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83347" y="1028700"/>
            <a:ext cx="11469252" cy="7488181"/>
            <a:chOff x="0" y="0"/>
            <a:chExt cx="75576083" cy="49343012"/>
          </a:xfrm>
        </p:grpSpPr>
        <p:sp>
          <p:nvSpPr>
            <p:cNvPr name="Freeform 8" id="8"/>
            <p:cNvSpPr/>
            <p:nvPr/>
          </p:nvSpPr>
          <p:spPr>
            <a:xfrm>
              <a:off x="72390" y="72390"/>
              <a:ext cx="75431305" cy="49198230"/>
            </a:xfrm>
            <a:custGeom>
              <a:avLst/>
              <a:gdLst/>
              <a:ahLst/>
              <a:cxnLst/>
              <a:rect r="r" b="b" t="t" l="l"/>
              <a:pathLst>
                <a:path h="49198230" w="75431305">
                  <a:moveTo>
                    <a:pt x="0" y="0"/>
                  </a:moveTo>
                  <a:lnTo>
                    <a:pt x="75431305" y="0"/>
                  </a:lnTo>
                  <a:lnTo>
                    <a:pt x="75431305" y="49198230"/>
                  </a:lnTo>
                  <a:lnTo>
                    <a:pt x="0" y="49198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706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75576081" cy="49343013"/>
            </a:xfrm>
            <a:custGeom>
              <a:avLst/>
              <a:gdLst/>
              <a:ahLst/>
              <a:cxnLst/>
              <a:rect r="r" b="b" t="t" l="l"/>
              <a:pathLst>
                <a:path h="49343013" w="75576081">
                  <a:moveTo>
                    <a:pt x="75431303" y="49198231"/>
                  </a:moveTo>
                  <a:lnTo>
                    <a:pt x="75576081" y="49198231"/>
                  </a:lnTo>
                  <a:lnTo>
                    <a:pt x="75576081" y="49343013"/>
                  </a:lnTo>
                  <a:lnTo>
                    <a:pt x="75431303" y="49343013"/>
                  </a:lnTo>
                  <a:lnTo>
                    <a:pt x="75431303" y="4919823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9198231"/>
                  </a:lnTo>
                  <a:lnTo>
                    <a:pt x="0" y="49198231"/>
                  </a:lnTo>
                  <a:lnTo>
                    <a:pt x="0" y="144780"/>
                  </a:lnTo>
                  <a:close/>
                  <a:moveTo>
                    <a:pt x="0" y="49198231"/>
                  </a:moveTo>
                  <a:lnTo>
                    <a:pt x="144780" y="49198231"/>
                  </a:lnTo>
                  <a:lnTo>
                    <a:pt x="144780" y="49343013"/>
                  </a:lnTo>
                  <a:lnTo>
                    <a:pt x="0" y="49343013"/>
                  </a:lnTo>
                  <a:lnTo>
                    <a:pt x="0" y="49198231"/>
                  </a:lnTo>
                  <a:close/>
                  <a:moveTo>
                    <a:pt x="75431303" y="144780"/>
                  </a:moveTo>
                  <a:lnTo>
                    <a:pt x="75576081" y="144780"/>
                  </a:lnTo>
                  <a:lnTo>
                    <a:pt x="75576081" y="49198231"/>
                  </a:lnTo>
                  <a:lnTo>
                    <a:pt x="75431303" y="49198231"/>
                  </a:lnTo>
                  <a:lnTo>
                    <a:pt x="75431303" y="144780"/>
                  </a:lnTo>
                  <a:close/>
                  <a:moveTo>
                    <a:pt x="144780" y="49198231"/>
                  </a:moveTo>
                  <a:lnTo>
                    <a:pt x="75431303" y="49198231"/>
                  </a:lnTo>
                  <a:lnTo>
                    <a:pt x="75431303" y="49343013"/>
                  </a:lnTo>
                  <a:lnTo>
                    <a:pt x="144780" y="49343013"/>
                  </a:lnTo>
                  <a:lnTo>
                    <a:pt x="144780" y="49198231"/>
                  </a:lnTo>
                  <a:close/>
                  <a:moveTo>
                    <a:pt x="75431303" y="0"/>
                  </a:moveTo>
                  <a:lnTo>
                    <a:pt x="75576081" y="0"/>
                  </a:lnTo>
                  <a:lnTo>
                    <a:pt x="75576081" y="144780"/>
                  </a:lnTo>
                  <a:lnTo>
                    <a:pt x="75431303" y="144780"/>
                  </a:lnTo>
                  <a:lnTo>
                    <a:pt x="754313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5431303" y="0"/>
                  </a:lnTo>
                  <a:lnTo>
                    <a:pt x="754313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5395330">
            <a:off x="12228354" y="5245342"/>
            <a:ext cx="10519269" cy="0"/>
          </a:xfrm>
          <a:prstGeom prst="line">
            <a:avLst/>
          </a:prstGeom>
          <a:ln cap="rnd" w="28575">
            <a:solidFill>
              <a:srgbClr val="FFF5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2700000">
            <a:off x="14237352" y="636104"/>
            <a:ext cx="44954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8100000">
            <a:off x="14227827" y="636104"/>
            <a:ext cx="44954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10800000">
            <a:off x="13125533" y="819432"/>
            <a:ext cx="33808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7487988" y="4655809"/>
            <a:ext cx="800012" cy="2964431"/>
            <a:chOff x="0" y="0"/>
            <a:chExt cx="4938343" cy="18298954"/>
          </a:xfrm>
        </p:grpSpPr>
        <p:sp>
          <p:nvSpPr>
            <p:cNvPr name="Freeform 15" id="1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712820" y="481351"/>
            <a:ext cx="338082" cy="366657"/>
            <a:chOff x="0" y="0"/>
            <a:chExt cx="2086923" cy="2263312"/>
          </a:xfrm>
        </p:grpSpPr>
        <p:sp>
          <p:nvSpPr>
            <p:cNvPr name="Freeform 18" id="18"/>
            <p:cNvSpPr/>
            <p:nvPr/>
          </p:nvSpPr>
          <p:spPr>
            <a:xfrm>
              <a:off x="72390" y="72390"/>
              <a:ext cx="1942143" cy="2118532"/>
            </a:xfrm>
            <a:custGeom>
              <a:avLst/>
              <a:gdLst/>
              <a:ahLst/>
              <a:cxnLst/>
              <a:rect r="r" b="b" t="t" l="l"/>
              <a:pathLst>
                <a:path h="2118532" w="1942143">
                  <a:moveTo>
                    <a:pt x="0" y="0"/>
                  </a:moveTo>
                  <a:lnTo>
                    <a:pt x="1942143" y="0"/>
                  </a:lnTo>
                  <a:lnTo>
                    <a:pt x="1942143" y="2118532"/>
                  </a:lnTo>
                  <a:lnTo>
                    <a:pt x="0" y="2118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2086923" cy="2263312"/>
            </a:xfrm>
            <a:custGeom>
              <a:avLst/>
              <a:gdLst/>
              <a:ahLst/>
              <a:cxnLst/>
              <a:rect r="r" b="b" t="t" l="l"/>
              <a:pathLst>
                <a:path h="2263312" w="2086923">
                  <a:moveTo>
                    <a:pt x="1942143" y="2118532"/>
                  </a:moveTo>
                  <a:lnTo>
                    <a:pt x="2086923" y="2118532"/>
                  </a:lnTo>
                  <a:lnTo>
                    <a:pt x="2086923" y="2263312"/>
                  </a:lnTo>
                  <a:lnTo>
                    <a:pt x="1942143" y="2263312"/>
                  </a:lnTo>
                  <a:lnTo>
                    <a:pt x="1942143" y="21185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8533"/>
                  </a:lnTo>
                  <a:lnTo>
                    <a:pt x="0" y="2118533"/>
                  </a:lnTo>
                  <a:lnTo>
                    <a:pt x="0" y="144780"/>
                  </a:lnTo>
                  <a:close/>
                  <a:moveTo>
                    <a:pt x="0" y="2118533"/>
                  </a:moveTo>
                  <a:lnTo>
                    <a:pt x="144780" y="2118533"/>
                  </a:lnTo>
                  <a:lnTo>
                    <a:pt x="144780" y="2263312"/>
                  </a:lnTo>
                  <a:lnTo>
                    <a:pt x="0" y="2263312"/>
                  </a:lnTo>
                  <a:lnTo>
                    <a:pt x="0" y="2118532"/>
                  </a:lnTo>
                  <a:close/>
                  <a:moveTo>
                    <a:pt x="1942143" y="144780"/>
                  </a:moveTo>
                  <a:lnTo>
                    <a:pt x="2086923" y="144780"/>
                  </a:lnTo>
                  <a:lnTo>
                    <a:pt x="2086923" y="2118533"/>
                  </a:lnTo>
                  <a:lnTo>
                    <a:pt x="1942143" y="2118533"/>
                  </a:lnTo>
                  <a:lnTo>
                    <a:pt x="1942143" y="144780"/>
                  </a:lnTo>
                  <a:close/>
                  <a:moveTo>
                    <a:pt x="144780" y="2118532"/>
                  </a:moveTo>
                  <a:lnTo>
                    <a:pt x="1942143" y="2118532"/>
                  </a:lnTo>
                  <a:lnTo>
                    <a:pt x="1942143" y="2263312"/>
                  </a:lnTo>
                  <a:lnTo>
                    <a:pt x="144780" y="2263312"/>
                  </a:lnTo>
                  <a:lnTo>
                    <a:pt x="144780" y="2118532"/>
                  </a:lnTo>
                  <a:close/>
                  <a:moveTo>
                    <a:pt x="1942143" y="0"/>
                  </a:moveTo>
                  <a:lnTo>
                    <a:pt x="2086923" y="0"/>
                  </a:lnTo>
                  <a:lnTo>
                    <a:pt x="2086923" y="144780"/>
                  </a:lnTo>
                  <a:lnTo>
                    <a:pt x="1942143" y="144780"/>
                  </a:lnTo>
                  <a:lnTo>
                    <a:pt x="194214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942143" y="0"/>
                  </a:lnTo>
                  <a:lnTo>
                    <a:pt x="194214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0" id="20"/>
          <p:cNvSpPr/>
          <p:nvPr/>
        </p:nvSpPr>
        <p:spPr>
          <a:xfrm rot="0">
            <a:off x="17696885" y="6123737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17696885" y="599817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17696885" y="624930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381799" y="8933433"/>
            <a:ext cx="672349" cy="535434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3503920" y="2747165"/>
            <a:ext cx="10208900" cy="4251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FFF5F2"/>
                </a:solidFill>
                <a:latin typeface="Roboto Mono Regular"/>
              </a:rPr>
              <a:t>EXPLORING</a:t>
            </a:r>
          </a:p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FFF5F2"/>
                </a:solidFill>
                <a:latin typeface="Roboto Mono Regular"/>
              </a:rPr>
              <a:t>DESIGN</a:t>
            </a:r>
          </a:p>
          <a:p>
            <a:pPr algn="ctr">
              <a:lnSpc>
                <a:spcPts val="10999"/>
              </a:lnSpc>
            </a:pPr>
            <a:r>
              <a:rPr lang="en-US" sz="10999">
                <a:solidFill>
                  <a:srgbClr val="FFF5F2"/>
                </a:solidFill>
                <a:latin typeface="Roboto Mono Regular"/>
              </a:rPr>
              <a:t>IDEAS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83347" y="545673"/>
            <a:ext cx="3064723" cy="29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Page 6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C5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49007" y="2311615"/>
            <a:ext cx="10022510" cy="746836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30398" y="1047432"/>
            <a:ext cx="15075882" cy="76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VOICE COMMAND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C5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604" t="0" r="192" b="67886"/>
          <a:stretch>
            <a:fillRect/>
          </a:stretch>
        </p:blipFill>
        <p:spPr>
          <a:xfrm flipH="false" flipV="false" rot="0">
            <a:off x="1028700" y="2978275"/>
            <a:ext cx="16332598" cy="665872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06059" y="1200150"/>
            <a:ext cx="15075882" cy="76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MOBILE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1C5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85533"/>
            <a:ext cx="182880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12773665" y="5821287"/>
            <a:ext cx="9442934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048658" y="4623676"/>
            <a:ext cx="9334690" cy="4634624"/>
            <a:chOff x="0" y="0"/>
            <a:chExt cx="62137584" cy="30850978"/>
          </a:xfrm>
        </p:grpSpPr>
        <p:sp>
          <p:nvSpPr>
            <p:cNvPr name="Freeform 5" id="5"/>
            <p:cNvSpPr/>
            <p:nvPr/>
          </p:nvSpPr>
          <p:spPr>
            <a:xfrm>
              <a:off x="72390" y="72390"/>
              <a:ext cx="61992801" cy="30706196"/>
            </a:xfrm>
            <a:custGeom>
              <a:avLst/>
              <a:gdLst/>
              <a:ahLst/>
              <a:cxnLst/>
              <a:rect r="r" b="b" t="t" l="l"/>
              <a:pathLst>
                <a:path h="30706196" w="61992801">
                  <a:moveTo>
                    <a:pt x="0" y="0"/>
                  </a:moveTo>
                  <a:lnTo>
                    <a:pt x="61992801" y="0"/>
                  </a:lnTo>
                  <a:lnTo>
                    <a:pt x="61992801" y="30706196"/>
                  </a:lnTo>
                  <a:lnTo>
                    <a:pt x="0" y="30706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62137584" cy="30850979"/>
            </a:xfrm>
            <a:custGeom>
              <a:avLst/>
              <a:gdLst/>
              <a:ahLst/>
              <a:cxnLst/>
              <a:rect r="r" b="b" t="t" l="l"/>
              <a:pathLst>
                <a:path h="30850979" w="62137584">
                  <a:moveTo>
                    <a:pt x="61992805" y="30706197"/>
                  </a:moveTo>
                  <a:lnTo>
                    <a:pt x="62137584" y="30706197"/>
                  </a:lnTo>
                  <a:lnTo>
                    <a:pt x="62137584" y="30850979"/>
                  </a:lnTo>
                  <a:lnTo>
                    <a:pt x="61992805" y="30850979"/>
                  </a:lnTo>
                  <a:lnTo>
                    <a:pt x="61992805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61992805" y="144780"/>
                  </a:moveTo>
                  <a:lnTo>
                    <a:pt x="62137584" y="144780"/>
                  </a:lnTo>
                  <a:lnTo>
                    <a:pt x="62137584" y="30706197"/>
                  </a:lnTo>
                  <a:lnTo>
                    <a:pt x="61992805" y="30706197"/>
                  </a:lnTo>
                  <a:lnTo>
                    <a:pt x="61992805" y="144780"/>
                  </a:lnTo>
                  <a:close/>
                  <a:moveTo>
                    <a:pt x="144780" y="30706197"/>
                  </a:moveTo>
                  <a:lnTo>
                    <a:pt x="61992805" y="30706197"/>
                  </a:lnTo>
                  <a:lnTo>
                    <a:pt x="61992805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61992805" y="0"/>
                  </a:moveTo>
                  <a:lnTo>
                    <a:pt x="62137584" y="0"/>
                  </a:lnTo>
                  <a:lnTo>
                    <a:pt x="62137584" y="144780"/>
                  </a:lnTo>
                  <a:lnTo>
                    <a:pt x="61992805" y="144780"/>
                  </a:lnTo>
                  <a:lnTo>
                    <a:pt x="6199280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1992805" y="0"/>
                  </a:lnTo>
                  <a:lnTo>
                    <a:pt x="6199280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68788" y="4623676"/>
            <a:ext cx="5165388" cy="4634624"/>
            <a:chOff x="0" y="0"/>
            <a:chExt cx="34384080" cy="30850978"/>
          </a:xfrm>
        </p:grpSpPr>
        <p:sp>
          <p:nvSpPr>
            <p:cNvPr name="Freeform 8" id="8"/>
            <p:cNvSpPr/>
            <p:nvPr/>
          </p:nvSpPr>
          <p:spPr>
            <a:xfrm>
              <a:off x="72390" y="72390"/>
              <a:ext cx="34239302" cy="30706196"/>
            </a:xfrm>
            <a:custGeom>
              <a:avLst/>
              <a:gdLst/>
              <a:ahLst/>
              <a:cxnLst/>
              <a:rect r="r" b="b" t="t" l="l"/>
              <a:pathLst>
                <a:path h="30706196" w="34239302">
                  <a:moveTo>
                    <a:pt x="0" y="0"/>
                  </a:moveTo>
                  <a:lnTo>
                    <a:pt x="34239302" y="0"/>
                  </a:lnTo>
                  <a:lnTo>
                    <a:pt x="34239302" y="30706196"/>
                  </a:lnTo>
                  <a:lnTo>
                    <a:pt x="0" y="30706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34384081" cy="30850979"/>
            </a:xfrm>
            <a:custGeom>
              <a:avLst/>
              <a:gdLst/>
              <a:ahLst/>
              <a:cxnLst/>
              <a:rect r="r" b="b" t="t" l="l"/>
              <a:pathLst>
                <a:path h="30850979" w="34384081">
                  <a:moveTo>
                    <a:pt x="34239299" y="30706197"/>
                  </a:moveTo>
                  <a:lnTo>
                    <a:pt x="34384081" y="30706197"/>
                  </a:lnTo>
                  <a:lnTo>
                    <a:pt x="34384081" y="30850979"/>
                  </a:lnTo>
                  <a:lnTo>
                    <a:pt x="34239299" y="30850979"/>
                  </a:lnTo>
                  <a:lnTo>
                    <a:pt x="34239299" y="3070619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706197"/>
                  </a:lnTo>
                  <a:lnTo>
                    <a:pt x="0" y="30706197"/>
                  </a:lnTo>
                  <a:lnTo>
                    <a:pt x="0" y="144780"/>
                  </a:lnTo>
                  <a:close/>
                  <a:moveTo>
                    <a:pt x="0" y="30706197"/>
                  </a:moveTo>
                  <a:lnTo>
                    <a:pt x="144780" y="30706197"/>
                  </a:lnTo>
                  <a:lnTo>
                    <a:pt x="144780" y="30850979"/>
                  </a:lnTo>
                  <a:lnTo>
                    <a:pt x="0" y="30850979"/>
                  </a:lnTo>
                  <a:lnTo>
                    <a:pt x="0" y="30706197"/>
                  </a:lnTo>
                  <a:close/>
                  <a:moveTo>
                    <a:pt x="34239299" y="144780"/>
                  </a:moveTo>
                  <a:lnTo>
                    <a:pt x="34384081" y="144780"/>
                  </a:lnTo>
                  <a:lnTo>
                    <a:pt x="34384081" y="30706197"/>
                  </a:lnTo>
                  <a:lnTo>
                    <a:pt x="34239299" y="30706197"/>
                  </a:lnTo>
                  <a:lnTo>
                    <a:pt x="34239299" y="144780"/>
                  </a:lnTo>
                  <a:close/>
                  <a:moveTo>
                    <a:pt x="144780" y="30706197"/>
                  </a:moveTo>
                  <a:lnTo>
                    <a:pt x="34239299" y="30706197"/>
                  </a:lnTo>
                  <a:lnTo>
                    <a:pt x="34239299" y="30850979"/>
                  </a:lnTo>
                  <a:lnTo>
                    <a:pt x="144780" y="30850979"/>
                  </a:lnTo>
                  <a:lnTo>
                    <a:pt x="144780" y="30706197"/>
                  </a:lnTo>
                  <a:close/>
                  <a:moveTo>
                    <a:pt x="34239299" y="0"/>
                  </a:moveTo>
                  <a:lnTo>
                    <a:pt x="34384081" y="0"/>
                  </a:lnTo>
                  <a:lnTo>
                    <a:pt x="34384081" y="144780"/>
                  </a:lnTo>
                  <a:lnTo>
                    <a:pt x="34239299" y="144780"/>
                  </a:lnTo>
                  <a:lnTo>
                    <a:pt x="3423929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4239299" y="0"/>
                  </a:lnTo>
                  <a:lnTo>
                    <a:pt x="3423929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850472" y="4397452"/>
            <a:ext cx="9365953" cy="4664466"/>
            <a:chOff x="0" y="0"/>
            <a:chExt cx="61716498" cy="30736273"/>
          </a:xfrm>
        </p:grpSpPr>
        <p:sp>
          <p:nvSpPr>
            <p:cNvPr name="Freeform 11" id="11"/>
            <p:cNvSpPr/>
            <p:nvPr/>
          </p:nvSpPr>
          <p:spPr>
            <a:xfrm>
              <a:off x="72390" y="72390"/>
              <a:ext cx="61571717" cy="30591493"/>
            </a:xfrm>
            <a:custGeom>
              <a:avLst/>
              <a:gdLst/>
              <a:ahLst/>
              <a:cxnLst/>
              <a:rect r="r" b="b" t="t" l="l"/>
              <a:pathLst>
                <a:path h="30591493" w="61571717">
                  <a:moveTo>
                    <a:pt x="0" y="0"/>
                  </a:moveTo>
                  <a:lnTo>
                    <a:pt x="61571717" y="0"/>
                  </a:lnTo>
                  <a:lnTo>
                    <a:pt x="61571717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61716500" cy="30736273"/>
            </a:xfrm>
            <a:custGeom>
              <a:avLst/>
              <a:gdLst/>
              <a:ahLst/>
              <a:cxnLst/>
              <a:rect r="r" b="b" t="t" l="l"/>
              <a:pathLst>
                <a:path h="30736273" w="61716500">
                  <a:moveTo>
                    <a:pt x="61571721" y="30591494"/>
                  </a:moveTo>
                  <a:lnTo>
                    <a:pt x="61716500" y="30591494"/>
                  </a:lnTo>
                  <a:lnTo>
                    <a:pt x="61716500" y="30736273"/>
                  </a:lnTo>
                  <a:lnTo>
                    <a:pt x="61571721" y="30736273"/>
                  </a:lnTo>
                  <a:lnTo>
                    <a:pt x="61571721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61571721" y="144780"/>
                  </a:moveTo>
                  <a:lnTo>
                    <a:pt x="61716500" y="144780"/>
                  </a:lnTo>
                  <a:lnTo>
                    <a:pt x="61716500" y="30591494"/>
                  </a:lnTo>
                  <a:lnTo>
                    <a:pt x="61571721" y="30591494"/>
                  </a:lnTo>
                  <a:lnTo>
                    <a:pt x="61571721" y="144780"/>
                  </a:lnTo>
                  <a:close/>
                  <a:moveTo>
                    <a:pt x="144780" y="30591494"/>
                  </a:moveTo>
                  <a:lnTo>
                    <a:pt x="61571721" y="30591494"/>
                  </a:lnTo>
                  <a:lnTo>
                    <a:pt x="61571721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61571721" y="0"/>
                  </a:moveTo>
                  <a:lnTo>
                    <a:pt x="61716500" y="0"/>
                  </a:lnTo>
                  <a:lnTo>
                    <a:pt x="61716500" y="144780"/>
                  </a:lnTo>
                  <a:lnTo>
                    <a:pt x="61571721" y="144780"/>
                  </a:lnTo>
                  <a:lnTo>
                    <a:pt x="6157172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1571721" y="0"/>
                  </a:lnTo>
                  <a:lnTo>
                    <a:pt x="6157172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4397452"/>
            <a:ext cx="5195022" cy="4664466"/>
            <a:chOff x="0" y="0"/>
            <a:chExt cx="34232346" cy="30736273"/>
          </a:xfrm>
        </p:grpSpPr>
        <p:sp>
          <p:nvSpPr>
            <p:cNvPr name="Freeform 14" id="14"/>
            <p:cNvSpPr/>
            <p:nvPr/>
          </p:nvSpPr>
          <p:spPr>
            <a:xfrm>
              <a:off x="72390" y="72390"/>
              <a:ext cx="34087565" cy="30591493"/>
            </a:xfrm>
            <a:custGeom>
              <a:avLst/>
              <a:gdLst/>
              <a:ahLst/>
              <a:cxnLst/>
              <a:rect r="r" b="b" t="t" l="l"/>
              <a:pathLst>
                <a:path h="30591493" w="34087565">
                  <a:moveTo>
                    <a:pt x="0" y="0"/>
                  </a:moveTo>
                  <a:lnTo>
                    <a:pt x="34087565" y="0"/>
                  </a:lnTo>
                  <a:lnTo>
                    <a:pt x="34087565" y="30591493"/>
                  </a:lnTo>
                  <a:lnTo>
                    <a:pt x="0" y="30591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34232348" cy="30736273"/>
            </a:xfrm>
            <a:custGeom>
              <a:avLst/>
              <a:gdLst/>
              <a:ahLst/>
              <a:cxnLst/>
              <a:rect r="r" b="b" t="t" l="l"/>
              <a:pathLst>
                <a:path h="30736273" w="34232348">
                  <a:moveTo>
                    <a:pt x="34087566" y="30591494"/>
                  </a:moveTo>
                  <a:lnTo>
                    <a:pt x="34232348" y="30591494"/>
                  </a:lnTo>
                  <a:lnTo>
                    <a:pt x="34232348" y="30736273"/>
                  </a:lnTo>
                  <a:lnTo>
                    <a:pt x="34087566" y="30736273"/>
                  </a:lnTo>
                  <a:lnTo>
                    <a:pt x="34087566" y="3059149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0591494"/>
                  </a:lnTo>
                  <a:lnTo>
                    <a:pt x="0" y="30591494"/>
                  </a:lnTo>
                  <a:lnTo>
                    <a:pt x="0" y="144780"/>
                  </a:lnTo>
                  <a:close/>
                  <a:moveTo>
                    <a:pt x="0" y="30591494"/>
                  </a:moveTo>
                  <a:lnTo>
                    <a:pt x="144780" y="30591494"/>
                  </a:lnTo>
                  <a:lnTo>
                    <a:pt x="144780" y="30736273"/>
                  </a:lnTo>
                  <a:lnTo>
                    <a:pt x="0" y="30736273"/>
                  </a:lnTo>
                  <a:lnTo>
                    <a:pt x="0" y="30591494"/>
                  </a:lnTo>
                  <a:close/>
                  <a:moveTo>
                    <a:pt x="34087566" y="144780"/>
                  </a:moveTo>
                  <a:lnTo>
                    <a:pt x="34232348" y="144780"/>
                  </a:lnTo>
                  <a:lnTo>
                    <a:pt x="34232348" y="30591494"/>
                  </a:lnTo>
                  <a:lnTo>
                    <a:pt x="34087566" y="30591494"/>
                  </a:lnTo>
                  <a:lnTo>
                    <a:pt x="34087566" y="144780"/>
                  </a:lnTo>
                  <a:close/>
                  <a:moveTo>
                    <a:pt x="144780" y="30591494"/>
                  </a:moveTo>
                  <a:lnTo>
                    <a:pt x="34087566" y="30591494"/>
                  </a:lnTo>
                  <a:lnTo>
                    <a:pt x="34087566" y="30736273"/>
                  </a:lnTo>
                  <a:lnTo>
                    <a:pt x="144780" y="30736273"/>
                  </a:lnTo>
                  <a:lnTo>
                    <a:pt x="144780" y="30591494"/>
                  </a:lnTo>
                  <a:close/>
                  <a:moveTo>
                    <a:pt x="34087566" y="0"/>
                  </a:moveTo>
                  <a:lnTo>
                    <a:pt x="34232348" y="0"/>
                  </a:lnTo>
                  <a:lnTo>
                    <a:pt x="34232348" y="144780"/>
                  </a:lnTo>
                  <a:lnTo>
                    <a:pt x="34087566" y="144780"/>
                  </a:lnTo>
                  <a:lnTo>
                    <a:pt x="340875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4087566" y="0"/>
                  </a:lnTo>
                  <a:lnTo>
                    <a:pt x="340875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07465" y="2354116"/>
            <a:ext cx="15075882" cy="76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6200">
                <a:solidFill>
                  <a:srgbClr val="000000"/>
                </a:solidFill>
                <a:latin typeface="Roboto Mono Regular"/>
              </a:rPr>
              <a:t>INTERFACE SELECTION &amp; RATIONALE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7465" y="5264392"/>
            <a:ext cx="4916256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Fira Code Bold"/>
              </a:rPr>
              <a:t>We decided for on a mobile app interface for browsing and planning workout classes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487988" y="3976558"/>
            <a:ext cx="800012" cy="2964431"/>
            <a:chOff x="0" y="0"/>
            <a:chExt cx="4938343" cy="18298954"/>
          </a:xfrm>
        </p:grpSpPr>
        <p:sp>
          <p:nvSpPr>
            <p:cNvPr name="Freeform 19" id="19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20" id="20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1" id="21"/>
          <p:cNvSpPr/>
          <p:nvPr/>
        </p:nvSpPr>
        <p:spPr>
          <a:xfrm rot="0">
            <a:off x="17696885" y="5444485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17696885" y="5318920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0">
            <a:off x="17696885" y="5570051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7048658" y="4576051"/>
            <a:ext cx="8294005" cy="472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19"/>
              </a:lnSpc>
            </a:pPr>
            <a:r>
              <a:rPr lang="en-US" sz="2442">
                <a:solidFill>
                  <a:srgbClr val="000000"/>
                </a:solidFill>
                <a:latin typeface="Fira Code"/>
              </a:rPr>
              <a:t>While asking a voice assistant to help users find classes could feel more personal, we felt that browsing through classes on a smartphone would be more intuitive and would allow users to find the classes they are trying to find more quickly. We ultimately believed that the greater functionality on a mobile device trumps the extra personalization a voice-based system would have. </a:t>
            </a:r>
          </a:p>
          <a:p>
            <a:pPr>
              <a:lnSpc>
                <a:spcPts val="341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C5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24733" y="336123"/>
            <a:ext cx="12386479" cy="9572687"/>
            <a:chOff x="0" y="0"/>
            <a:chExt cx="81620110" cy="63078762"/>
          </a:xfrm>
        </p:grpSpPr>
        <p:sp>
          <p:nvSpPr>
            <p:cNvPr name="Freeform 3" id="3"/>
            <p:cNvSpPr/>
            <p:nvPr/>
          </p:nvSpPr>
          <p:spPr>
            <a:xfrm>
              <a:off x="72390" y="72390"/>
              <a:ext cx="81475327" cy="62933984"/>
            </a:xfrm>
            <a:custGeom>
              <a:avLst/>
              <a:gdLst/>
              <a:ahLst/>
              <a:cxnLst/>
              <a:rect r="r" b="b" t="t" l="l"/>
              <a:pathLst>
                <a:path h="62933984" w="81475327">
                  <a:moveTo>
                    <a:pt x="0" y="0"/>
                  </a:moveTo>
                  <a:lnTo>
                    <a:pt x="81475327" y="0"/>
                  </a:lnTo>
                  <a:lnTo>
                    <a:pt x="81475327" y="62933984"/>
                  </a:lnTo>
                  <a:lnTo>
                    <a:pt x="0" y="62933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81620109" cy="63078761"/>
            </a:xfrm>
            <a:custGeom>
              <a:avLst/>
              <a:gdLst/>
              <a:ahLst/>
              <a:cxnLst/>
              <a:rect r="r" b="b" t="t" l="l"/>
              <a:pathLst>
                <a:path h="63078761" w="81620109">
                  <a:moveTo>
                    <a:pt x="81475331" y="62933982"/>
                  </a:moveTo>
                  <a:lnTo>
                    <a:pt x="81620109" y="62933982"/>
                  </a:lnTo>
                  <a:lnTo>
                    <a:pt x="81620109" y="63078761"/>
                  </a:lnTo>
                  <a:lnTo>
                    <a:pt x="81475331" y="63078761"/>
                  </a:lnTo>
                  <a:lnTo>
                    <a:pt x="81475331" y="6293398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933982"/>
                  </a:lnTo>
                  <a:lnTo>
                    <a:pt x="0" y="62933982"/>
                  </a:lnTo>
                  <a:lnTo>
                    <a:pt x="0" y="144780"/>
                  </a:lnTo>
                  <a:close/>
                  <a:moveTo>
                    <a:pt x="0" y="62933982"/>
                  </a:moveTo>
                  <a:lnTo>
                    <a:pt x="144780" y="62933982"/>
                  </a:lnTo>
                  <a:lnTo>
                    <a:pt x="144780" y="63078761"/>
                  </a:lnTo>
                  <a:lnTo>
                    <a:pt x="0" y="63078761"/>
                  </a:lnTo>
                  <a:lnTo>
                    <a:pt x="0" y="62933982"/>
                  </a:lnTo>
                  <a:close/>
                  <a:moveTo>
                    <a:pt x="81475331" y="144780"/>
                  </a:moveTo>
                  <a:lnTo>
                    <a:pt x="81620109" y="144780"/>
                  </a:lnTo>
                  <a:lnTo>
                    <a:pt x="81620109" y="62933982"/>
                  </a:lnTo>
                  <a:lnTo>
                    <a:pt x="81475331" y="62933982"/>
                  </a:lnTo>
                  <a:lnTo>
                    <a:pt x="81475331" y="144780"/>
                  </a:lnTo>
                  <a:close/>
                  <a:moveTo>
                    <a:pt x="144780" y="62933982"/>
                  </a:moveTo>
                  <a:lnTo>
                    <a:pt x="81475331" y="62933982"/>
                  </a:lnTo>
                  <a:lnTo>
                    <a:pt x="81475331" y="63078761"/>
                  </a:lnTo>
                  <a:lnTo>
                    <a:pt x="144780" y="63078761"/>
                  </a:lnTo>
                  <a:lnTo>
                    <a:pt x="144780" y="62933982"/>
                  </a:lnTo>
                  <a:close/>
                  <a:moveTo>
                    <a:pt x="81475331" y="0"/>
                  </a:moveTo>
                  <a:lnTo>
                    <a:pt x="81620109" y="0"/>
                  </a:lnTo>
                  <a:lnTo>
                    <a:pt x="81620109" y="144780"/>
                  </a:lnTo>
                  <a:lnTo>
                    <a:pt x="81475331" y="144780"/>
                  </a:lnTo>
                  <a:lnTo>
                    <a:pt x="8147533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81475331" y="0"/>
                  </a:lnTo>
                  <a:lnTo>
                    <a:pt x="8147533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67463" y="8550640"/>
            <a:ext cx="1301020" cy="130102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C5B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83347" y="1028700"/>
            <a:ext cx="11469252" cy="7488181"/>
            <a:chOff x="0" y="0"/>
            <a:chExt cx="75576083" cy="49343012"/>
          </a:xfrm>
        </p:grpSpPr>
        <p:sp>
          <p:nvSpPr>
            <p:cNvPr name="Freeform 8" id="8"/>
            <p:cNvSpPr/>
            <p:nvPr/>
          </p:nvSpPr>
          <p:spPr>
            <a:xfrm>
              <a:off x="72390" y="72390"/>
              <a:ext cx="75431305" cy="49198230"/>
            </a:xfrm>
            <a:custGeom>
              <a:avLst/>
              <a:gdLst/>
              <a:ahLst/>
              <a:cxnLst/>
              <a:rect r="r" b="b" t="t" l="l"/>
              <a:pathLst>
                <a:path h="49198230" w="75431305">
                  <a:moveTo>
                    <a:pt x="0" y="0"/>
                  </a:moveTo>
                  <a:lnTo>
                    <a:pt x="75431305" y="0"/>
                  </a:lnTo>
                  <a:lnTo>
                    <a:pt x="75431305" y="49198230"/>
                  </a:lnTo>
                  <a:lnTo>
                    <a:pt x="0" y="49198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7062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75576081" cy="49343013"/>
            </a:xfrm>
            <a:custGeom>
              <a:avLst/>
              <a:gdLst/>
              <a:ahLst/>
              <a:cxnLst/>
              <a:rect r="r" b="b" t="t" l="l"/>
              <a:pathLst>
                <a:path h="49343013" w="75576081">
                  <a:moveTo>
                    <a:pt x="75431303" y="49198231"/>
                  </a:moveTo>
                  <a:lnTo>
                    <a:pt x="75576081" y="49198231"/>
                  </a:lnTo>
                  <a:lnTo>
                    <a:pt x="75576081" y="49343013"/>
                  </a:lnTo>
                  <a:lnTo>
                    <a:pt x="75431303" y="49343013"/>
                  </a:lnTo>
                  <a:lnTo>
                    <a:pt x="75431303" y="4919823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9198231"/>
                  </a:lnTo>
                  <a:lnTo>
                    <a:pt x="0" y="49198231"/>
                  </a:lnTo>
                  <a:lnTo>
                    <a:pt x="0" y="144780"/>
                  </a:lnTo>
                  <a:close/>
                  <a:moveTo>
                    <a:pt x="0" y="49198231"/>
                  </a:moveTo>
                  <a:lnTo>
                    <a:pt x="144780" y="49198231"/>
                  </a:lnTo>
                  <a:lnTo>
                    <a:pt x="144780" y="49343013"/>
                  </a:lnTo>
                  <a:lnTo>
                    <a:pt x="0" y="49343013"/>
                  </a:lnTo>
                  <a:lnTo>
                    <a:pt x="0" y="49198231"/>
                  </a:lnTo>
                  <a:close/>
                  <a:moveTo>
                    <a:pt x="75431303" y="144780"/>
                  </a:moveTo>
                  <a:lnTo>
                    <a:pt x="75576081" y="144780"/>
                  </a:lnTo>
                  <a:lnTo>
                    <a:pt x="75576081" y="49198231"/>
                  </a:lnTo>
                  <a:lnTo>
                    <a:pt x="75431303" y="49198231"/>
                  </a:lnTo>
                  <a:lnTo>
                    <a:pt x="75431303" y="144780"/>
                  </a:lnTo>
                  <a:close/>
                  <a:moveTo>
                    <a:pt x="144780" y="49198231"/>
                  </a:moveTo>
                  <a:lnTo>
                    <a:pt x="75431303" y="49198231"/>
                  </a:lnTo>
                  <a:lnTo>
                    <a:pt x="75431303" y="49343013"/>
                  </a:lnTo>
                  <a:lnTo>
                    <a:pt x="144780" y="49343013"/>
                  </a:lnTo>
                  <a:lnTo>
                    <a:pt x="144780" y="49198231"/>
                  </a:lnTo>
                  <a:close/>
                  <a:moveTo>
                    <a:pt x="75431303" y="0"/>
                  </a:moveTo>
                  <a:lnTo>
                    <a:pt x="75576081" y="0"/>
                  </a:lnTo>
                  <a:lnTo>
                    <a:pt x="75576081" y="144780"/>
                  </a:lnTo>
                  <a:lnTo>
                    <a:pt x="75431303" y="144780"/>
                  </a:lnTo>
                  <a:lnTo>
                    <a:pt x="7543130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75431303" y="0"/>
                  </a:lnTo>
                  <a:lnTo>
                    <a:pt x="7543130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0" id="10"/>
          <p:cNvSpPr/>
          <p:nvPr/>
        </p:nvSpPr>
        <p:spPr>
          <a:xfrm rot="5395330">
            <a:off x="12228354" y="5245342"/>
            <a:ext cx="10519269" cy="0"/>
          </a:xfrm>
          <a:prstGeom prst="line">
            <a:avLst/>
          </a:prstGeom>
          <a:ln cap="rnd" w="28575">
            <a:solidFill>
              <a:srgbClr val="FFF5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2700000">
            <a:off x="14237352" y="636104"/>
            <a:ext cx="44954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8100000">
            <a:off x="14227827" y="636104"/>
            <a:ext cx="44954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10800000">
            <a:off x="13125533" y="819432"/>
            <a:ext cx="33808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17487988" y="4655809"/>
            <a:ext cx="800012" cy="2964431"/>
            <a:chOff x="0" y="0"/>
            <a:chExt cx="4938343" cy="18298954"/>
          </a:xfrm>
        </p:grpSpPr>
        <p:sp>
          <p:nvSpPr>
            <p:cNvPr name="Freeform 15" id="15"/>
            <p:cNvSpPr/>
            <p:nvPr/>
          </p:nvSpPr>
          <p:spPr>
            <a:xfrm>
              <a:off x="72390" y="72390"/>
              <a:ext cx="4793563" cy="18154173"/>
            </a:xfrm>
            <a:custGeom>
              <a:avLst/>
              <a:gdLst/>
              <a:ahLst/>
              <a:cxnLst/>
              <a:rect r="r" b="b" t="t" l="l"/>
              <a:pathLst>
                <a:path h="18154173" w="4793563">
                  <a:moveTo>
                    <a:pt x="0" y="0"/>
                  </a:moveTo>
                  <a:lnTo>
                    <a:pt x="4793563" y="0"/>
                  </a:lnTo>
                  <a:lnTo>
                    <a:pt x="4793563" y="18154173"/>
                  </a:lnTo>
                  <a:lnTo>
                    <a:pt x="0" y="18154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5B8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4938343" cy="18298954"/>
            </a:xfrm>
            <a:custGeom>
              <a:avLst/>
              <a:gdLst/>
              <a:ahLst/>
              <a:cxnLst/>
              <a:rect r="r" b="b" t="t" l="l"/>
              <a:pathLst>
                <a:path h="18298954" w="4938343">
                  <a:moveTo>
                    <a:pt x="4793563" y="18154174"/>
                  </a:moveTo>
                  <a:lnTo>
                    <a:pt x="4938343" y="18154174"/>
                  </a:lnTo>
                  <a:lnTo>
                    <a:pt x="4938343" y="18298954"/>
                  </a:lnTo>
                  <a:lnTo>
                    <a:pt x="4793563" y="18298954"/>
                  </a:lnTo>
                  <a:lnTo>
                    <a:pt x="4793563" y="181541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8154174"/>
                  </a:lnTo>
                  <a:lnTo>
                    <a:pt x="0" y="18154174"/>
                  </a:lnTo>
                  <a:lnTo>
                    <a:pt x="0" y="144780"/>
                  </a:lnTo>
                  <a:close/>
                  <a:moveTo>
                    <a:pt x="0" y="18154174"/>
                  </a:moveTo>
                  <a:lnTo>
                    <a:pt x="144780" y="18154174"/>
                  </a:lnTo>
                  <a:lnTo>
                    <a:pt x="144780" y="18298954"/>
                  </a:lnTo>
                  <a:lnTo>
                    <a:pt x="0" y="18298954"/>
                  </a:lnTo>
                  <a:lnTo>
                    <a:pt x="0" y="18154174"/>
                  </a:lnTo>
                  <a:close/>
                  <a:moveTo>
                    <a:pt x="4793563" y="144780"/>
                  </a:moveTo>
                  <a:lnTo>
                    <a:pt x="4938343" y="144780"/>
                  </a:lnTo>
                  <a:lnTo>
                    <a:pt x="4938343" y="18154174"/>
                  </a:lnTo>
                  <a:lnTo>
                    <a:pt x="4793563" y="18154174"/>
                  </a:lnTo>
                  <a:lnTo>
                    <a:pt x="4793563" y="144780"/>
                  </a:lnTo>
                  <a:close/>
                  <a:moveTo>
                    <a:pt x="144780" y="18154174"/>
                  </a:moveTo>
                  <a:lnTo>
                    <a:pt x="4793563" y="18154174"/>
                  </a:lnTo>
                  <a:lnTo>
                    <a:pt x="4793563" y="18298954"/>
                  </a:lnTo>
                  <a:lnTo>
                    <a:pt x="144780" y="18298954"/>
                  </a:lnTo>
                  <a:lnTo>
                    <a:pt x="144780" y="18154174"/>
                  </a:lnTo>
                  <a:close/>
                  <a:moveTo>
                    <a:pt x="4793563" y="0"/>
                  </a:moveTo>
                  <a:lnTo>
                    <a:pt x="4938343" y="0"/>
                  </a:lnTo>
                  <a:lnTo>
                    <a:pt x="4938343" y="144780"/>
                  </a:lnTo>
                  <a:lnTo>
                    <a:pt x="4793563" y="144780"/>
                  </a:lnTo>
                  <a:lnTo>
                    <a:pt x="479356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793563" y="0"/>
                  </a:lnTo>
                  <a:lnTo>
                    <a:pt x="479356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712820" y="481351"/>
            <a:ext cx="338082" cy="366657"/>
            <a:chOff x="0" y="0"/>
            <a:chExt cx="2086923" cy="2263312"/>
          </a:xfrm>
        </p:grpSpPr>
        <p:sp>
          <p:nvSpPr>
            <p:cNvPr name="Freeform 18" id="18"/>
            <p:cNvSpPr/>
            <p:nvPr/>
          </p:nvSpPr>
          <p:spPr>
            <a:xfrm>
              <a:off x="72390" y="72390"/>
              <a:ext cx="1942143" cy="2118532"/>
            </a:xfrm>
            <a:custGeom>
              <a:avLst/>
              <a:gdLst/>
              <a:ahLst/>
              <a:cxnLst/>
              <a:rect r="r" b="b" t="t" l="l"/>
              <a:pathLst>
                <a:path h="2118532" w="1942143">
                  <a:moveTo>
                    <a:pt x="0" y="0"/>
                  </a:moveTo>
                  <a:lnTo>
                    <a:pt x="1942143" y="0"/>
                  </a:lnTo>
                  <a:lnTo>
                    <a:pt x="1942143" y="2118532"/>
                  </a:lnTo>
                  <a:lnTo>
                    <a:pt x="0" y="2118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F2"/>
            </a:solidFill>
          </p:spPr>
        </p:sp>
        <p:sp>
          <p:nvSpPr>
            <p:cNvPr name="Freeform 19" id="19"/>
            <p:cNvSpPr/>
            <p:nvPr/>
          </p:nvSpPr>
          <p:spPr>
            <a:xfrm>
              <a:off x="0" y="0"/>
              <a:ext cx="2086923" cy="2263312"/>
            </a:xfrm>
            <a:custGeom>
              <a:avLst/>
              <a:gdLst/>
              <a:ahLst/>
              <a:cxnLst/>
              <a:rect r="r" b="b" t="t" l="l"/>
              <a:pathLst>
                <a:path h="2263312" w="2086923">
                  <a:moveTo>
                    <a:pt x="1942143" y="2118532"/>
                  </a:moveTo>
                  <a:lnTo>
                    <a:pt x="2086923" y="2118532"/>
                  </a:lnTo>
                  <a:lnTo>
                    <a:pt x="2086923" y="2263312"/>
                  </a:lnTo>
                  <a:lnTo>
                    <a:pt x="1942143" y="2263312"/>
                  </a:lnTo>
                  <a:lnTo>
                    <a:pt x="1942143" y="21185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8533"/>
                  </a:lnTo>
                  <a:lnTo>
                    <a:pt x="0" y="2118533"/>
                  </a:lnTo>
                  <a:lnTo>
                    <a:pt x="0" y="144780"/>
                  </a:lnTo>
                  <a:close/>
                  <a:moveTo>
                    <a:pt x="0" y="2118533"/>
                  </a:moveTo>
                  <a:lnTo>
                    <a:pt x="144780" y="2118533"/>
                  </a:lnTo>
                  <a:lnTo>
                    <a:pt x="144780" y="2263312"/>
                  </a:lnTo>
                  <a:lnTo>
                    <a:pt x="0" y="2263312"/>
                  </a:lnTo>
                  <a:lnTo>
                    <a:pt x="0" y="2118532"/>
                  </a:lnTo>
                  <a:close/>
                  <a:moveTo>
                    <a:pt x="1942143" y="144780"/>
                  </a:moveTo>
                  <a:lnTo>
                    <a:pt x="2086923" y="144780"/>
                  </a:lnTo>
                  <a:lnTo>
                    <a:pt x="2086923" y="2118533"/>
                  </a:lnTo>
                  <a:lnTo>
                    <a:pt x="1942143" y="2118533"/>
                  </a:lnTo>
                  <a:lnTo>
                    <a:pt x="1942143" y="144780"/>
                  </a:lnTo>
                  <a:close/>
                  <a:moveTo>
                    <a:pt x="144780" y="2118532"/>
                  </a:moveTo>
                  <a:lnTo>
                    <a:pt x="1942143" y="2118532"/>
                  </a:lnTo>
                  <a:lnTo>
                    <a:pt x="1942143" y="2263312"/>
                  </a:lnTo>
                  <a:lnTo>
                    <a:pt x="144780" y="2263312"/>
                  </a:lnTo>
                  <a:lnTo>
                    <a:pt x="144780" y="2118532"/>
                  </a:lnTo>
                  <a:close/>
                  <a:moveTo>
                    <a:pt x="1942143" y="0"/>
                  </a:moveTo>
                  <a:lnTo>
                    <a:pt x="2086923" y="0"/>
                  </a:lnTo>
                  <a:lnTo>
                    <a:pt x="2086923" y="144780"/>
                  </a:lnTo>
                  <a:lnTo>
                    <a:pt x="1942143" y="144780"/>
                  </a:lnTo>
                  <a:lnTo>
                    <a:pt x="194214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942143" y="0"/>
                  </a:lnTo>
                  <a:lnTo>
                    <a:pt x="194214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20" id="20"/>
          <p:cNvSpPr/>
          <p:nvPr/>
        </p:nvSpPr>
        <p:spPr>
          <a:xfrm rot="0">
            <a:off x="17696885" y="6123737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17696885" y="599817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17696885" y="6249302"/>
            <a:ext cx="360786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381799" y="8933433"/>
            <a:ext cx="672349" cy="535434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3503920" y="3442482"/>
            <a:ext cx="10208900" cy="286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1000">
                <a:solidFill>
                  <a:srgbClr val="FFF5F2"/>
                </a:solidFill>
                <a:latin typeface="Roboto Mono Regular"/>
              </a:rPr>
              <a:t>LO-FI</a:t>
            </a:r>
          </a:p>
          <a:p>
            <a:pPr algn="ctr">
              <a:lnSpc>
                <a:spcPts val="10999"/>
              </a:lnSpc>
            </a:pPr>
            <a:r>
              <a:rPr lang="en-US" sz="10999">
                <a:solidFill>
                  <a:srgbClr val="FFF5F2"/>
                </a:solidFill>
                <a:latin typeface="Roboto Mono Regular"/>
              </a:rPr>
              <a:t>PROTOTYPES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83347" y="545673"/>
            <a:ext cx="3064723" cy="29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9"/>
              </a:lnSpc>
            </a:pPr>
            <a:r>
              <a:rPr lang="en-US" u="sng" sz="2399">
                <a:solidFill>
                  <a:srgbClr val="000000"/>
                </a:solidFill>
                <a:latin typeface="Roboto Mono Regular"/>
              </a:rPr>
              <a:t>Page 6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05166" y="1713334"/>
            <a:ext cx="9277668" cy="969470"/>
            <a:chOff x="0" y="0"/>
            <a:chExt cx="12370224" cy="12926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263166" cy="1292626"/>
              <a:chOff x="0" y="0"/>
              <a:chExt cx="55330074" cy="63500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72390" y="72390"/>
                <a:ext cx="5518529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55185291">
                    <a:moveTo>
                      <a:pt x="0" y="0"/>
                    </a:moveTo>
                    <a:lnTo>
                      <a:pt x="55185291" y="0"/>
                    </a:lnTo>
                    <a:lnTo>
                      <a:pt x="5518529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5F2"/>
              </a:solidFill>
            </p:spPr>
          </p:sp>
          <p:sp>
            <p:nvSpPr>
              <p:cNvPr name="Freeform 5" id="5"/>
              <p:cNvSpPr/>
              <p:nvPr/>
            </p:nvSpPr>
            <p:spPr>
              <a:xfrm>
                <a:off x="0" y="0"/>
                <a:ext cx="55330074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55330074">
                    <a:moveTo>
                      <a:pt x="55185295" y="6205220"/>
                    </a:moveTo>
                    <a:lnTo>
                      <a:pt x="55330074" y="6205220"/>
                    </a:lnTo>
                    <a:lnTo>
                      <a:pt x="55330074" y="6350000"/>
                    </a:lnTo>
                    <a:lnTo>
                      <a:pt x="55185295" y="6350000"/>
                    </a:lnTo>
                    <a:lnTo>
                      <a:pt x="55185295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55185295" y="144780"/>
                    </a:moveTo>
                    <a:lnTo>
                      <a:pt x="55330074" y="144780"/>
                    </a:lnTo>
                    <a:lnTo>
                      <a:pt x="55330074" y="6205220"/>
                    </a:lnTo>
                    <a:lnTo>
                      <a:pt x="55185295" y="6205220"/>
                    </a:lnTo>
                    <a:lnTo>
                      <a:pt x="55185295" y="144780"/>
                    </a:lnTo>
                    <a:close/>
                    <a:moveTo>
                      <a:pt x="144780" y="6205220"/>
                    </a:moveTo>
                    <a:lnTo>
                      <a:pt x="55185295" y="6205220"/>
                    </a:lnTo>
                    <a:lnTo>
                      <a:pt x="55185295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55185295" y="0"/>
                    </a:moveTo>
                    <a:lnTo>
                      <a:pt x="55330074" y="0"/>
                    </a:lnTo>
                    <a:lnTo>
                      <a:pt x="55330074" y="144780"/>
                    </a:lnTo>
                    <a:lnTo>
                      <a:pt x="55185295" y="144780"/>
                    </a:lnTo>
                    <a:lnTo>
                      <a:pt x="5518529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55185295" y="0"/>
                    </a:lnTo>
                    <a:lnTo>
                      <a:pt x="5518529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11116641" y="0"/>
              <a:ext cx="1253583" cy="1292626"/>
              <a:chOff x="0" y="0"/>
              <a:chExt cx="6158201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72390" y="72390"/>
                <a:ext cx="6013421" cy="6205220"/>
              </a:xfrm>
              <a:custGeom>
                <a:avLst/>
                <a:gdLst/>
                <a:ahLst/>
                <a:cxnLst/>
                <a:rect r="r" b="b" t="t" l="l"/>
                <a:pathLst>
                  <a:path h="6205220" w="6013421">
                    <a:moveTo>
                      <a:pt x="0" y="0"/>
                    </a:moveTo>
                    <a:lnTo>
                      <a:pt x="6013421" y="0"/>
                    </a:lnTo>
                    <a:lnTo>
                      <a:pt x="6013421" y="6205220"/>
                    </a:lnTo>
                    <a:lnTo>
                      <a:pt x="0" y="6205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C5B8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0" y="0"/>
                <a:ext cx="6158201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158201">
                    <a:moveTo>
                      <a:pt x="6013421" y="6205220"/>
                    </a:moveTo>
                    <a:lnTo>
                      <a:pt x="6158201" y="6205220"/>
                    </a:lnTo>
                    <a:lnTo>
                      <a:pt x="6158201" y="6350000"/>
                    </a:lnTo>
                    <a:lnTo>
                      <a:pt x="6013421" y="6350000"/>
                    </a:lnTo>
                    <a:lnTo>
                      <a:pt x="6013421" y="62052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6205220"/>
                    </a:lnTo>
                    <a:lnTo>
                      <a:pt x="0" y="6205220"/>
                    </a:lnTo>
                    <a:lnTo>
                      <a:pt x="0" y="144780"/>
                    </a:lnTo>
                    <a:close/>
                    <a:moveTo>
                      <a:pt x="0" y="6205220"/>
                    </a:moveTo>
                    <a:lnTo>
                      <a:pt x="144780" y="6205220"/>
                    </a:lnTo>
                    <a:lnTo>
                      <a:pt x="144780" y="6350000"/>
                    </a:lnTo>
                    <a:lnTo>
                      <a:pt x="0" y="6350000"/>
                    </a:lnTo>
                    <a:lnTo>
                      <a:pt x="0" y="6205220"/>
                    </a:lnTo>
                    <a:close/>
                    <a:moveTo>
                      <a:pt x="6013421" y="144780"/>
                    </a:moveTo>
                    <a:lnTo>
                      <a:pt x="6158201" y="144780"/>
                    </a:lnTo>
                    <a:lnTo>
                      <a:pt x="6158201" y="6205220"/>
                    </a:lnTo>
                    <a:lnTo>
                      <a:pt x="6013421" y="6205220"/>
                    </a:lnTo>
                    <a:lnTo>
                      <a:pt x="6013421" y="144780"/>
                    </a:lnTo>
                    <a:close/>
                    <a:moveTo>
                      <a:pt x="144780" y="6205220"/>
                    </a:moveTo>
                    <a:lnTo>
                      <a:pt x="6013421" y="6205220"/>
                    </a:lnTo>
                    <a:lnTo>
                      <a:pt x="6013421" y="6350000"/>
                    </a:lnTo>
                    <a:lnTo>
                      <a:pt x="144780" y="6350000"/>
                    </a:lnTo>
                    <a:lnTo>
                      <a:pt x="144780" y="6205220"/>
                    </a:lnTo>
                    <a:close/>
                    <a:moveTo>
                      <a:pt x="6013421" y="0"/>
                    </a:moveTo>
                    <a:lnTo>
                      <a:pt x="6158201" y="0"/>
                    </a:lnTo>
                    <a:lnTo>
                      <a:pt x="6158201" y="144780"/>
                    </a:lnTo>
                    <a:lnTo>
                      <a:pt x="6013421" y="144780"/>
                    </a:lnTo>
                    <a:lnTo>
                      <a:pt x="601342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6013421" y="0"/>
                    </a:lnTo>
                    <a:lnTo>
                      <a:pt x="601342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11425698" y="432678"/>
              <a:ext cx="635469" cy="427269"/>
              <a:chOff x="0" y="0"/>
              <a:chExt cx="1930400" cy="129794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9015" y="419070"/>
              <a:ext cx="10499162" cy="502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3"/>
                </a:lnSpc>
              </a:pPr>
              <a:r>
                <a:rPr lang="en-US" sz="2733">
                  <a:solidFill>
                    <a:srgbClr val="000000"/>
                  </a:solidFill>
                  <a:latin typeface="Fira Code Bold"/>
                </a:rPr>
                <a:t>Prototyping Tools Used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99141" y="4007644"/>
            <a:ext cx="4677441" cy="356804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91052" y="4007644"/>
            <a:ext cx="3659536" cy="356804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11418" y="4007644"/>
            <a:ext cx="3568048" cy="3568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DAE3pps4nfU</dc:identifier>
  <dcterms:modified xsi:type="dcterms:W3CDTF">2011-08-01T06:04:30Z</dcterms:modified>
  <cp:revision>1</cp:revision>
  <dc:title>Lo-Fi Prototype</dc:title>
</cp:coreProperties>
</file>